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4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</p:sldIdLst>
  <p:sldSz cy="6858000" cx="9144000"/>
  <p:notesSz cx="6858000" cy="9144000"/>
  <p:embeddedFontLst>
    <p:embeddedFont>
      <p:font typeface="Caveat"/>
      <p:regular r:id="rId33"/>
      <p:bold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9459204-C4D9-4F6C-93E1-3E6774C3E5C9}">
  <a:tblStyle styleId="{99459204-C4D9-4F6C-93E1-3E6774C3E5C9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</p:guideLst>
    </p:cSldViewPr>
  </p:notes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font" Target="fonts/Caveat-regular.fntdata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34" Type="http://schemas.openxmlformats.org/officeDocument/2006/relationships/font" Target="fonts/Caveat-bold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" name="Google Shape;53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e2cad23c49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ge2cad23c49_0_2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e2cad23c49_0_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ge2cad23c49_0_2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e2cad23c49_0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ge2cad23c49_0_23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e2cad23c49_0_2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ge2cad23c49_0_26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e2cad23c49_0_2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ge2cad23c49_0_27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e2cad23c49_0_2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ge2cad23c49_0_27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e2cad23c49_0_2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ge2cad23c49_0_29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e2cad23c49_0_3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ge2cad23c49_0_3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e2cad23c49_0_3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ge2cad23c49_0_33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e2cad23c49_0_3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ge2cad23c49_0_34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e2cad23c49_0_3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ge2cad23c49_0_36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e2cad23c49_0_3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ge2cad23c49_0_37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e2cad23c49_0_3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ge2cad23c49_0_38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e2cad23c49_0_3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ge2cad23c49_0_39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e2cad23c49_0_4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ge2cad23c49_0_40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e2cad23c49_0_4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ge2cad23c49_0_4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e2cad23c49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ge2cad23c49_0_16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e2cad23c49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ge2cad23c49_0_16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e2cad23c49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ge2cad23c49_0_18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e2cad23c49_0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ge2cad23c49_0_19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e2cad23c49_0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ge2cad23c49_0_20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슬라이드">
  <p:cSld name="제목 슬라이드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2"/>
          <p:cNvSpPr txBox="1"/>
          <p:nvPr>
            <p:ph idx="10" type="dt"/>
          </p:nvPr>
        </p:nvSpPr>
        <p:spPr>
          <a:xfrm>
            <a:off x="457200" y="6429396"/>
            <a:ext cx="2133600" cy="29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3124200" y="6429396"/>
            <a:ext cx="2895600" cy="29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2" type="sldNum"/>
          </p:nvPr>
        </p:nvSpPr>
        <p:spPr>
          <a:xfrm>
            <a:off x="6553200" y="6429396"/>
            <a:ext cx="2133600" cy="29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" name="Google Shape;20;p2"/>
          <p:cNvSpPr txBox="1"/>
          <p:nvPr>
            <p:ph type="ctrTitle"/>
          </p:nvPr>
        </p:nvSpPr>
        <p:spPr>
          <a:xfrm>
            <a:off x="320407" y="2264122"/>
            <a:ext cx="5184600" cy="188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5400"/>
              <a:buFont typeface="Gulimche"/>
              <a:buNone/>
              <a:defRPr sz="5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빈 화면" type="blank">
  <p:cSld name="BLANK">
    <p:bg>
      <p:bgPr>
        <a:solidFill>
          <a:schemeClr val="lt1"/>
        </a:solid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3"/>
          <p:cNvSpPr txBox="1"/>
          <p:nvPr>
            <p:ph idx="10" type="dt"/>
          </p:nvPr>
        </p:nvSpPr>
        <p:spPr>
          <a:xfrm>
            <a:off x="457200" y="6429396"/>
            <a:ext cx="2133600" cy="29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1" type="ftr"/>
          </p:nvPr>
        </p:nvSpPr>
        <p:spPr>
          <a:xfrm>
            <a:off x="3124200" y="6429396"/>
            <a:ext cx="2895600" cy="29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3"/>
          <p:cNvSpPr txBox="1"/>
          <p:nvPr>
            <p:ph idx="12" type="sldNum"/>
          </p:nvPr>
        </p:nvSpPr>
        <p:spPr>
          <a:xfrm>
            <a:off x="6553200" y="6429396"/>
            <a:ext cx="2133600" cy="29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구역 머리글">
  <p:cSld name="구역 머리글">
    <p:bg>
      <p:bgPr>
        <a:solidFill>
          <a:schemeClr val="lt1"/>
        </a:solid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4"/>
          <p:cNvSpPr txBox="1"/>
          <p:nvPr>
            <p:ph idx="10" type="dt"/>
          </p:nvPr>
        </p:nvSpPr>
        <p:spPr>
          <a:xfrm>
            <a:off x="457200" y="6429396"/>
            <a:ext cx="2133600" cy="29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1" type="ftr"/>
          </p:nvPr>
        </p:nvSpPr>
        <p:spPr>
          <a:xfrm>
            <a:off x="3124200" y="6429396"/>
            <a:ext cx="2895600" cy="29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6553200" y="6429396"/>
            <a:ext cx="2133600" cy="29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사용자 지정 레이아웃">
  <p:cSld name="사용자 지정 레이아웃">
    <p:bg>
      <p:bgPr>
        <a:solidFill>
          <a:schemeClr val="lt1"/>
        </a:solid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32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5"/>
          <p:cNvSpPr txBox="1"/>
          <p:nvPr>
            <p:ph type="title"/>
          </p:nvPr>
        </p:nvSpPr>
        <p:spPr>
          <a:xfrm>
            <a:off x="179512" y="25574"/>
            <a:ext cx="7661100" cy="79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Calibri"/>
              <a:buNone/>
              <a:defRPr b="1" sz="2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10" type="dt"/>
          </p:nvPr>
        </p:nvSpPr>
        <p:spPr>
          <a:xfrm>
            <a:off x="457200" y="6429396"/>
            <a:ext cx="2133600" cy="29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1" type="ftr"/>
          </p:nvPr>
        </p:nvSpPr>
        <p:spPr>
          <a:xfrm>
            <a:off x="3124200" y="6429396"/>
            <a:ext cx="2895600" cy="29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5"/>
          <p:cNvSpPr txBox="1"/>
          <p:nvPr>
            <p:ph idx="12" type="sldNum"/>
          </p:nvPr>
        </p:nvSpPr>
        <p:spPr>
          <a:xfrm>
            <a:off x="6553200" y="6429396"/>
            <a:ext cx="2133600" cy="29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395536" y="1268760"/>
            <a:ext cx="8402400" cy="50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spcBef>
                <a:spcPts val="32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i="1" sz="16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rtl="0" algn="l">
              <a:spcBef>
                <a:spcPts val="32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i="1" sz="16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rtl="0" algn="l">
              <a:spcBef>
                <a:spcPts val="32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i="1" sz="16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rtl="0" algn="l">
              <a:spcBef>
                <a:spcPts val="32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i="1" sz="16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rtl="0" algn="l">
              <a:spcBef>
                <a:spcPts val="32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i="1" sz="16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내용">
  <p:cSld name="제목 및 내용">
    <p:bg>
      <p:bgPr>
        <a:solidFill>
          <a:schemeClr val="lt1"/>
        </a:solid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6"/>
          <p:cNvSpPr txBox="1"/>
          <p:nvPr>
            <p:ph idx="10" type="dt"/>
          </p:nvPr>
        </p:nvSpPr>
        <p:spPr>
          <a:xfrm>
            <a:off x="457200" y="6500834"/>
            <a:ext cx="2133600" cy="22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6"/>
          <p:cNvSpPr txBox="1"/>
          <p:nvPr>
            <p:ph idx="11" type="ftr"/>
          </p:nvPr>
        </p:nvSpPr>
        <p:spPr>
          <a:xfrm>
            <a:off x="3124200" y="6500834"/>
            <a:ext cx="2895600" cy="22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12" type="sldNum"/>
          </p:nvPr>
        </p:nvSpPr>
        <p:spPr>
          <a:xfrm>
            <a:off x="6553200" y="6500834"/>
            <a:ext cx="2133600" cy="22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3" name="Google Shape;43;p6"/>
          <p:cNvSpPr txBox="1"/>
          <p:nvPr>
            <p:ph idx="1" type="body"/>
          </p:nvPr>
        </p:nvSpPr>
        <p:spPr>
          <a:xfrm>
            <a:off x="395536" y="1268760"/>
            <a:ext cx="8402400" cy="50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spcBef>
                <a:spcPts val="32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i="1" sz="16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rtl="0" algn="l">
              <a:spcBef>
                <a:spcPts val="32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i="1" sz="16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rtl="0" algn="l">
              <a:spcBef>
                <a:spcPts val="32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i="1" sz="16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rtl="0" algn="l">
              <a:spcBef>
                <a:spcPts val="32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i="1" sz="16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rtl="0" algn="l">
              <a:spcBef>
                <a:spcPts val="32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i="1" sz="16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6"/>
          <p:cNvSpPr txBox="1"/>
          <p:nvPr>
            <p:ph type="title"/>
          </p:nvPr>
        </p:nvSpPr>
        <p:spPr>
          <a:xfrm>
            <a:off x="179512" y="25574"/>
            <a:ext cx="7661100" cy="79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Calibri"/>
              <a:buNone/>
              <a:defRPr b="1" sz="2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사용자 지정 레이아웃">
  <p:cSld name="1_사용자 지정 레이아웃">
    <p:bg>
      <p:bgPr>
        <a:solidFill>
          <a:schemeClr val="lt1"/>
        </a:solidFill>
      </p:bgPr>
    </p:bg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7"/>
          <p:cNvSpPr txBox="1"/>
          <p:nvPr>
            <p:ph idx="10" type="dt"/>
          </p:nvPr>
        </p:nvSpPr>
        <p:spPr>
          <a:xfrm>
            <a:off x="457200" y="6429396"/>
            <a:ext cx="2133600" cy="29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1" type="ftr"/>
          </p:nvPr>
        </p:nvSpPr>
        <p:spPr>
          <a:xfrm>
            <a:off x="3124200" y="6429396"/>
            <a:ext cx="2895600" cy="29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6553200" y="6429396"/>
            <a:ext cx="2133600" cy="29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0" name="Google Shape;50;p7"/>
          <p:cNvSpPr txBox="1"/>
          <p:nvPr>
            <p:ph type="ctrTitle"/>
          </p:nvPr>
        </p:nvSpPr>
        <p:spPr>
          <a:xfrm>
            <a:off x="1547664" y="2780928"/>
            <a:ext cx="6048600" cy="129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7000"/>
              <a:buFont typeface="Gulimche"/>
              <a:buNone/>
              <a:defRPr sz="70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457200" y="19026"/>
            <a:ext cx="8229600" cy="79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Malgun Gothic"/>
              <a:buNone/>
              <a:defRPr b="0" i="0" sz="35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457200" y="1062021"/>
            <a:ext cx="8229600" cy="52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7350" lvl="0" marL="4572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•"/>
              <a:defRPr b="0" i="0" sz="25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42900" lvl="1" marL="9144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3429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342900" lvl="3" marL="1828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342900" lvl="4" marL="22860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457200" y="6429396"/>
            <a:ext cx="2133600" cy="29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3124200" y="6429396"/>
            <a:ext cx="2895600" cy="29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6553200" y="6429396"/>
            <a:ext cx="2133600" cy="29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Relationship Id="rId4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Relationship Id="rId4" Type="http://schemas.openxmlformats.org/officeDocument/2006/relationships/image" Target="../media/image2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.png"/><Relationship Id="rId4" Type="http://schemas.openxmlformats.org/officeDocument/2006/relationships/image" Target="../media/image2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8.png"/><Relationship Id="rId4" Type="http://schemas.openxmlformats.org/officeDocument/2006/relationships/image" Target="../media/image2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4.png"/><Relationship Id="rId4" Type="http://schemas.openxmlformats.org/officeDocument/2006/relationships/image" Target="../media/image2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6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8"/>
          <p:cNvSpPr txBox="1"/>
          <p:nvPr>
            <p:ph type="ctrTitle"/>
          </p:nvPr>
        </p:nvSpPr>
        <p:spPr>
          <a:xfrm>
            <a:off x="320407" y="2264122"/>
            <a:ext cx="5184576" cy="188495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5400"/>
              <a:buFont typeface="Gulimche"/>
              <a:buNone/>
            </a:pPr>
            <a:r>
              <a:rPr lang="en-US"/>
              <a:t>Automated Multi Stock Trading</a:t>
            </a:r>
            <a:endParaRPr b="1"/>
          </a:p>
        </p:txBody>
      </p:sp>
      <p:sp>
        <p:nvSpPr>
          <p:cNvPr id="57" name="Google Shape;57;p8"/>
          <p:cNvSpPr/>
          <p:nvPr/>
        </p:nvSpPr>
        <p:spPr>
          <a:xfrm>
            <a:off x="320400" y="4077079"/>
            <a:ext cx="3387600" cy="9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Amr Mohamed Abo Elyazid</a:t>
            </a:r>
            <a:endParaRPr sz="16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Amr Mohamed Abd Albadea</a:t>
            </a:r>
            <a:endParaRPr sz="16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8" name="Google Shape;58;p8"/>
          <p:cNvGrpSpPr/>
          <p:nvPr/>
        </p:nvGrpSpPr>
        <p:grpSpPr>
          <a:xfrm>
            <a:off x="3904200" y="6166383"/>
            <a:ext cx="1335600" cy="338400"/>
            <a:chOff x="5427663" y="5711825"/>
            <a:chExt cx="1335600" cy="338400"/>
          </a:xfrm>
        </p:grpSpPr>
        <p:sp>
          <p:nvSpPr>
            <p:cNvPr id="59" name="Google Shape;59;p8"/>
            <p:cNvSpPr/>
            <p:nvPr/>
          </p:nvSpPr>
          <p:spPr>
            <a:xfrm>
              <a:off x="5429245" y="5711825"/>
              <a:ext cx="1332435" cy="33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60;p8"/>
            <p:cNvSpPr/>
            <p:nvPr/>
          </p:nvSpPr>
          <p:spPr>
            <a:xfrm>
              <a:off x="5628635" y="5887235"/>
              <a:ext cx="85453" cy="130393"/>
            </a:xfrm>
            <a:custGeom>
              <a:rect b="b" l="l" r="r" t="t"/>
              <a:pathLst>
                <a:path extrusionOk="0" h="130" w="83">
                  <a:moveTo>
                    <a:pt x="83" y="90"/>
                  </a:moveTo>
                  <a:cubicBezTo>
                    <a:pt x="83" y="97"/>
                    <a:pt x="82" y="103"/>
                    <a:pt x="79" y="108"/>
                  </a:cubicBezTo>
                  <a:cubicBezTo>
                    <a:pt x="77" y="113"/>
                    <a:pt x="73" y="117"/>
                    <a:pt x="69" y="120"/>
                  </a:cubicBezTo>
                  <a:cubicBezTo>
                    <a:pt x="65" y="124"/>
                    <a:pt x="60" y="126"/>
                    <a:pt x="54" y="128"/>
                  </a:cubicBezTo>
                  <a:cubicBezTo>
                    <a:pt x="49" y="130"/>
                    <a:pt x="42" y="130"/>
                    <a:pt x="36" y="130"/>
                  </a:cubicBezTo>
                  <a:cubicBezTo>
                    <a:pt x="32" y="130"/>
                    <a:pt x="28" y="130"/>
                    <a:pt x="24" y="129"/>
                  </a:cubicBezTo>
                  <a:cubicBezTo>
                    <a:pt x="20" y="129"/>
                    <a:pt x="17" y="128"/>
                    <a:pt x="14" y="127"/>
                  </a:cubicBezTo>
                  <a:cubicBezTo>
                    <a:pt x="11" y="126"/>
                    <a:pt x="9" y="125"/>
                    <a:pt x="7" y="124"/>
                  </a:cubicBezTo>
                  <a:cubicBezTo>
                    <a:pt x="5" y="122"/>
                    <a:pt x="3" y="121"/>
                    <a:pt x="3" y="121"/>
                  </a:cubicBezTo>
                  <a:cubicBezTo>
                    <a:pt x="2" y="120"/>
                    <a:pt x="1" y="119"/>
                    <a:pt x="1" y="117"/>
                  </a:cubicBezTo>
                  <a:cubicBezTo>
                    <a:pt x="0" y="115"/>
                    <a:pt x="0" y="113"/>
                    <a:pt x="0" y="110"/>
                  </a:cubicBezTo>
                  <a:cubicBezTo>
                    <a:pt x="0" y="108"/>
                    <a:pt x="0" y="106"/>
                    <a:pt x="0" y="105"/>
                  </a:cubicBezTo>
                  <a:cubicBezTo>
                    <a:pt x="1" y="104"/>
                    <a:pt x="1" y="103"/>
                    <a:pt x="1" y="102"/>
                  </a:cubicBezTo>
                  <a:cubicBezTo>
                    <a:pt x="1" y="101"/>
                    <a:pt x="2" y="100"/>
                    <a:pt x="2" y="100"/>
                  </a:cubicBezTo>
                  <a:cubicBezTo>
                    <a:pt x="3" y="100"/>
                    <a:pt x="3" y="99"/>
                    <a:pt x="4" y="99"/>
                  </a:cubicBezTo>
                  <a:cubicBezTo>
                    <a:pt x="5" y="99"/>
                    <a:pt x="6" y="100"/>
                    <a:pt x="8" y="101"/>
                  </a:cubicBezTo>
                  <a:cubicBezTo>
                    <a:pt x="9" y="102"/>
                    <a:pt x="12" y="103"/>
                    <a:pt x="14" y="105"/>
                  </a:cubicBezTo>
                  <a:cubicBezTo>
                    <a:pt x="17" y="106"/>
                    <a:pt x="20" y="107"/>
                    <a:pt x="24" y="108"/>
                  </a:cubicBezTo>
                  <a:cubicBezTo>
                    <a:pt x="27" y="109"/>
                    <a:pt x="31" y="110"/>
                    <a:pt x="36" y="110"/>
                  </a:cubicBezTo>
                  <a:cubicBezTo>
                    <a:pt x="39" y="110"/>
                    <a:pt x="42" y="109"/>
                    <a:pt x="45" y="109"/>
                  </a:cubicBezTo>
                  <a:cubicBezTo>
                    <a:pt x="47" y="108"/>
                    <a:pt x="49" y="107"/>
                    <a:pt x="51" y="105"/>
                  </a:cubicBezTo>
                  <a:cubicBezTo>
                    <a:pt x="53" y="104"/>
                    <a:pt x="54" y="102"/>
                    <a:pt x="55" y="100"/>
                  </a:cubicBezTo>
                  <a:cubicBezTo>
                    <a:pt x="56" y="98"/>
                    <a:pt x="56" y="96"/>
                    <a:pt x="56" y="94"/>
                  </a:cubicBezTo>
                  <a:cubicBezTo>
                    <a:pt x="56" y="91"/>
                    <a:pt x="55" y="88"/>
                    <a:pt x="54" y="86"/>
                  </a:cubicBezTo>
                  <a:cubicBezTo>
                    <a:pt x="52" y="84"/>
                    <a:pt x="50" y="82"/>
                    <a:pt x="48" y="81"/>
                  </a:cubicBezTo>
                  <a:cubicBezTo>
                    <a:pt x="45" y="79"/>
                    <a:pt x="42" y="78"/>
                    <a:pt x="39" y="76"/>
                  </a:cubicBezTo>
                  <a:cubicBezTo>
                    <a:pt x="36" y="75"/>
                    <a:pt x="33" y="73"/>
                    <a:pt x="29" y="72"/>
                  </a:cubicBezTo>
                  <a:cubicBezTo>
                    <a:pt x="26" y="70"/>
                    <a:pt x="23" y="68"/>
                    <a:pt x="19" y="66"/>
                  </a:cubicBezTo>
                  <a:cubicBezTo>
                    <a:pt x="16" y="65"/>
                    <a:pt x="13" y="62"/>
                    <a:pt x="11" y="59"/>
                  </a:cubicBezTo>
                  <a:cubicBezTo>
                    <a:pt x="8" y="57"/>
                    <a:pt x="6" y="53"/>
                    <a:pt x="5" y="50"/>
                  </a:cubicBezTo>
                  <a:cubicBezTo>
                    <a:pt x="3" y="46"/>
                    <a:pt x="2" y="41"/>
                    <a:pt x="2" y="36"/>
                  </a:cubicBezTo>
                  <a:cubicBezTo>
                    <a:pt x="2" y="30"/>
                    <a:pt x="3" y="25"/>
                    <a:pt x="6" y="20"/>
                  </a:cubicBezTo>
                  <a:cubicBezTo>
                    <a:pt x="8" y="15"/>
                    <a:pt x="11" y="12"/>
                    <a:pt x="15" y="9"/>
                  </a:cubicBezTo>
                  <a:cubicBezTo>
                    <a:pt x="19" y="6"/>
                    <a:pt x="23" y="3"/>
                    <a:pt x="28" y="2"/>
                  </a:cubicBezTo>
                  <a:cubicBezTo>
                    <a:pt x="34" y="0"/>
                    <a:pt x="39" y="0"/>
                    <a:pt x="45" y="0"/>
                  </a:cubicBezTo>
                  <a:cubicBezTo>
                    <a:pt x="48" y="0"/>
                    <a:pt x="51" y="0"/>
                    <a:pt x="54" y="0"/>
                  </a:cubicBezTo>
                  <a:cubicBezTo>
                    <a:pt x="57" y="1"/>
                    <a:pt x="60" y="1"/>
                    <a:pt x="62" y="2"/>
                  </a:cubicBezTo>
                  <a:cubicBezTo>
                    <a:pt x="65" y="3"/>
                    <a:pt x="67" y="4"/>
                    <a:pt x="69" y="5"/>
                  </a:cubicBezTo>
                  <a:cubicBezTo>
                    <a:pt x="71" y="6"/>
                    <a:pt x="73" y="7"/>
                    <a:pt x="73" y="7"/>
                  </a:cubicBezTo>
                  <a:cubicBezTo>
                    <a:pt x="74" y="8"/>
                    <a:pt x="74" y="8"/>
                    <a:pt x="75" y="9"/>
                  </a:cubicBezTo>
                  <a:cubicBezTo>
                    <a:pt x="75" y="9"/>
                    <a:pt x="75" y="10"/>
                    <a:pt x="75" y="11"/>
                  </a:cubicBezTo>
                  <a:cubicBezTo>
                    <a:pt x="75" y="11"/>
                    <a:pt x="75" y="12"/>
                    <a:pt x="75" y="13"/>
                  </a:cubicBezTo>
                  <a:cubicBezTo>
                    <a:pt x="76" y="15"/>
                    <a:pt x="76" y="16"/>
                    <a:pt x="76" y="18"/>
                  </a:cubicBezTo>
                  <a:cubicBezTo>
                    <a:pt x="76" y="20"/>
                    <a:pt x="76" y="21"/>
                    <a:pt x="75" y="22"/>
                  </a:cubicBezTo>
                  <a:cubicBezTo>
                    <a:pt x="75" y="24"/>
                    <a:pt x="75" y="25"/>
                    <a:pt x="75" y="26"/>
                  </a:cubicBezTo>
                  <a:cubicBezTo>
                    <a:pt x="75" y="27"/>
                    <a:pt x="74" y="27"/>
                    <a:pt x="74" y="28"/>
                  </a:cubicBezTo>
                  <a:cubicBezTo>
                    <a:pt x="74" y="28"/>
                    <a:pt x="73" y="28"/>
                    <a:pt x="72" y="28"/>
                  </a:cubicBezTo>
                  <a:cubicBezTo>
                    <a:pt x="72" y="28"/>
                    <a:pt x="70" y="28"/>
                    <a:pt x="69" y="27"/>
                  </a:cubicBezTo>
                  <a:cubicBezTo>
                    <a:pt x="67" y="26"/>
                    <a:pt x="65" y="25"/>
                    <a:pt x="63" y="24"/>
                  </a:cubicBezTo>
                  <a:cubicBezTo>
                    <a:pt x="61" y="23"/>
                    <a:pt x="58" y="22"/>
                    <a:pt x="55" y="21"/>
                  </a:cubicBezTo>
                  <a:cubicBezTo>
                    <a:pt x="52" y="20"/>
                    <a:pt x="49" y="20"/>
                    <a:pt x="45" y="20"/>
                  </a:cubicBezTo>
                  <a:cubicBezTo>
                    <a:pt x="42" y="20"/>
                    <a:pt x="40" y="20"/>
                    <a:pt x="38" y="21"/>
                  </a:cubicBezTo>
                  <a:cubicBezTo>
                    <a:pt x="36" y="21"/>
                    <a:pt x="34" y="22"/>
                    <a:pt x="33" y="23"/>
                  </a:cubicBezTo>
                  <a:cubicBezTo>
                    <a:pt x="31" y="25"/>
                    <a:pt x="30" y="26"/>
                    <a:pt x="30" y="28"/>
                  </a:cubicBezTo>
                  <a:cubicBezTo>
                    <a:pt x="29" y="29"/>
                    <a:pt x="28" y="31"/>
                    <a:pt x="28" y="33"/>
                  </a:cubicBezTo>
                  <a:cubicBezTo>
                    <a:pt x="28" y="36"/>
                    <a:pt x="29" y="38"/>
                    <a:pt x="31" y="40"/>
                  </a:cubicBezTo>
                  <a:cubicBezTo>
                    <a:pt x="32" y="42"/>
                    <a:pt x="34" y="44"/>
                    <a:pt x="37" y="46"/>
                  </a:cubicBezTo>
                  <a:cubicBezTo>
                    <a:pt x="40" y="47"/>
                    <a:pt x="42" y="49"/>
                    <a:pt x="46" y="50"/>
                  </a:cubicBezTo>
                  <a:cubicBezTo>
                    <a:pt x="49" y="52"/>
                    <a:pt x="52" y="53"/>
                    <a:pt x="56" y="55"/>
                  </a:cubicBezTo>
                  <a:cubicBezTo>
                    <a:pt x="59" y="56"/>
                    <a:pt x="62" y="58"/>
                    <a:pt x="66" y="60"/>
                  </a:cubicBezTo>
                  <a:cubicBezTo>
                    <a:pt x="69" y="62"/>
                    <a:pt x="72" y="65"/>
                    <a:pt x="74" y="67"/>
                  </a:cubicBezTo>
                  <a:cubicBezTo>
                    <a:pt x="77" y="70"/>
                    <a:pt x="79" y="73"/>
                    <a:pt x="81" y="77"/>
                  </a:cubicBezTo>
                  <a:cubicBezTo>
                    <a:pt x="82" y="81"/>
                    <a:pt x="83" y="85"/>
                    <a:pt x="83" y="90"/>
                  </a:cubicBezTo>
                  <a:close/>
                </a:path>
              </a:pathLst>
            </a:custGeom>
            <a:solidFill>
              <a:schemeClr val="dk1">
                <a:alpha val="49803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61;p8"/>
            <p:cNvSpPr/>
            <p:nvPr/>
          </p:nvSpPr>
          <p:spPr>
            <a:xfrm>
              <a:off x="5726748" y="5879473"/>
              <a:ext cx="26902" cy="138155"/>
            </a:xfrm>
            <a:custGeom>
              <a:rect b="b" l="l" r="r" t="t"/>
              <a:pathLst>
                <a:path extrusionOk="0" h="137" w="25">
                  <a:moveTo>
                    <a:pt x="25" y="133"/>
                  </a:moveTo>
                  <a:cubicBezTo>
                    <a:pt x="25" y="133"/>
                    <a:pt x="25" y="134"/>
                    <a:pt x="24" y="135"/>
                  </a:cubicBezTo>
                  <a:cubicBezTo>
                    <a:pt x="24" y="135"/>
                    <a:pt x="23" y="135"/>
                    <a:pt x="22" y="136"/>
                  </a:cubicBezTo>
                  <a:cubicBezTo>
                    <a:pt x="21" y="136"/>
                    <a:pt x="20" y="136"/>
                    <a:pt x="18" y="137"/>
                  </a:cubicBezTo>
                  <a:cubicBezTo>
                    <a:pt x="17" y="137"/>
                    <a:pt x="15" y="137"/>
                    <a:pt x="12" y="137"/>
                  </a:cubicBezTo>
                  <a:cubicBezTo>
                    <a:pt x="10" y="137"/>
                    <a:pt x="8" y="137"/>
                    <a:pt x="7" y="137"/>
                  </a:cubicBezTo>
                  <a:cubicBezTo>
                    <a:pt x="5" y="136"/>
                    <a:pt x="4" y="136"/>
                    <a:pt x="3" y="136"/>
                  </a:cubicBezTo>
                  <a:cubicBezTo>
                    <a:pt x="2" y="135"/>
                    <a:pt x="1" y="135"/>
                    <a:pt x="1" y="135"/>
                  </a:cubicBezTo>
                  <a:cubicBezTo>
                    <a:pt x="0" y="134"/>
                    <a:pt x="0" y="133"/>
                    <a:pt x="0" y="13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3"/>
                    <a:pt x="1" y="3"/>
                  </a:cubicBezTo>
                  <a:cubicBezTo>
                    <a:pt x="1" y="2"/>
                    <a:pt x="2" y="2"/>
                    <a:pt x="3" y="1"/>
                  </a:cubicBezTo>
                  <a:cubicBezTo>
                    <a:pt x="4" y="1"/>
                    <a:pt x="5" y="1"/>
                    <a:pt x="7" y="1"/>
                  </a:cubicBezTo>
                  <a:cubicBezTo>
                    <a:pt x="8" y="0"/>
                    <a:pt x="10" y="0"/>
                    <a:pt x="12" y="0"/>
                  </a:cubicBezTo>
                  <a:cubicBezTo>
                    <a:pt x="15" y="0"/>
                    <a:pt x="17" y="0"/>
                    <a:pt x="18" y="1"/>
                  </a:cubicBezTo>
                  <a:cubicBezTo>
                    <a:pt x="20" y="1"/>
                    <a:pt x="21" y="1"/>
                    <a:pt x="22" y="1"/>
                  </a:cubicBezTo>
                  <a:cubicBezTo>
                    <a:pt x="23" y="2"/>
                    <a:pt x="24" y="2"/>
                    <a:pt x="24" y="3"/>
                  </a:cubicBezTo>
                  <a:cubicBezTo>
                    <a:pt x="25" y="3"/>
                    <a:pt x="25" y="4"/>
                    <a:pt x="25" y="4"/>
                  </a:cubicBezTo>
                  <a:lnTo>
                    <a:pt x="25" y="133"/>
                  </a:lnTo>
                  <a:close/>
                </a:path>
              </a:pathLst>
            </a:custGeom>
            <a:solidFill>
              <a:schemeClr val="dk1">
                <a:alpha val="49803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62;p8"/>
            <p:cNvSpPr/>
            <p:nvPr/>
          </p:nvSpPr>
          <p:spPr>
            <a:xfrm>
              <a:off x="5771057" y="5882577"/>
              <a:ext cx="28484" cy="135050"/>
            </a:xfrm>
            <a:custGeom>
              <a:rect b="b" l="l" r="r" t="t"/>
              <a:pathLst>
                <a:path extrusionOk="0" h="133" w="28">
                  <a:moveTo>
                    <a:pt x="28" y="12"/>
                  </a:moveTo>
                  <a:cubicBezTo>
                    <a:pt x="28" y="17"/>
                    <a:pt x="27" y="21"/>
                    <a:pt x="25" y="22"/>
                  </a:cubicBezTo>
                  <a:cubicBezTo>
                    <a:pt x="23" y="24"/>
                    <a:pt x="19" y="25"/>
                    <a:pt x="14" y="25"/>
                  </a:cubicBezTo>
                  <a:cubicBezTo>
                    <a:pt x="8" y="25"/>
                    <a:pt x="4" y="24"/>
                    <a:pt x="2" y="23"/>
                  </a:cubicBezTo>
                  <a:cubicBezTo>
                    <a:pt x="0" y="21"/>
                    <a:pt x="0" y="17"/>
                    <a:pt x="0" y="13"/>
                  </a:cubicBezTo>
                  <a:cubicBezTo>
                    <a:pt x="0" y="8"/>
                    <a:pt x="1" y="4"/>
                    <a:pt x="3" y="2"/>
                  </a:cubicBezTo>
                  <a:cubicBezTo>
                    <a:pt x="5" y="1"/>
                    <a:pt x="8" y="0"/>
                    <a:pt x="14" y="0"/>
                  </a:cubicBezTo>
                  <a:cubicBezTo>
                    <a:pt x="19" y="0"/>
                    <a:pt x="23" y="0"/>
                    <a:pt x="25" y="2"/>
                  </a:cubicBezTo>
                  <a:cubicBezTo>
                    <a:pt x="27" y="4"/>
                    <a:pt x="28" y="7"/>
                    <a:pt x="28" y="12"/>
                  </a:cubicBezTo>
                  <a:close/>
                  <a:moveTo>
                    <a:pt x="26" y="129"/>
                  </a:moveTo>
                  <a:cubicBezTo>
                    <a:pt x="26" y="129"/>
                    <a:pt x="26" y="130"/>
                    <a:pt x="25" y="131"/>
                  </a:cubicBezTo>
                  <a:cubicBezTo>
                    <a:pt x="25" y="131"/>
                    <a:pt x="24" y="131"/>
                    <a:pt x="23" y="132"/>
                  </a:cubicBezTo>
                  <a:cubicBezTo>
                    <a:pt x="23" y="132"/>
                    <a:pt x="21" y="132"/>
                    <a:pt x="20" y="133"/>
                  </a:cubicBezTo>
                  <a:cubicBezTo>
                    <a:pt x="18" y="133"/>
                    <a:pt x="16" y="133"/>
                    <a:pt x="14" y="133"/>
                  </a:cubicBezTo>
                  <a:cubicBezTo>
                    <a:pt x="11" y="133"/>
                    <a:pt x="9" y="133"/>
                    <a:pt x="8" y="133"/>
                  </a:cubicBezTo>
                  <a:cubicBezTo>
                    <a:pt x="6" y="132"/>
                    <a:pt x="5" y="132"/>
                    <a:pt x="4" y="132"/>
                  </a:cubicBezTo>
                  <a:cubicBezTo>
                    <a:pt x="3" y="131"/>
                    <a:pt x="2" y="131"/>
                    <a:pt x="2" y="131"/>
                  </a:cubicBezTo>
                  <a:cubicBezTo>
                    <a:pt x="2" y="130"/>
                    <a:pt x="1" y="129"/>
                    <a:pt x="1" y="129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1" y="41"/>
                    <a:pt x="2" y="41"/>
                    <a:pt x="2" y="40"/>
                  </a:cubicBezTo>
                  <a:cubicBezTo>
                    <a:pt x="2" y="40"/>
                    <a:pt x="3" y="39"/>
                    <a:pt x="4" y="39"/>
                  </a:cubicBezTo>
                  <a:cubicBezTo>
                    <a:pt x="5" y="39"/>
                    <a:pt x="6" y="38"/>
                    <a:pt x="8" y="38"/>
                  </a:cubicBezTo>
                  <a:cubicBezTo>
                    <a:pt x="9" y="38"/>
                    <a:pt x="11" y="38"/>
                    <a:pt x="14" y="38"/>
                  </a:cubicBezTo>
                  <a:cubicBezTo>
                    <a:pt x="16" y="38"/>
                    <a:pt x="18" y="38"/>
                    <a:pt x="20" y="38"/>
                  </a:cubicBezTo>
                  <a:cubicBezTo>
                    <a:pt x="21" y="38"/>
                    <a:pt x="23" y="39"/>
                    <a:pt x="23" y="39"/>
                  </a:cubicBezTo>
                  <a:cubicBezTo>
                    <a:pt x="24" y="39"/>
                    <a:pt x="25" y="40"/>
                    <a:pt x="25" y="40"/>
                  </a:cubicBezTo>
                  <a:cubicBezTo>
                    <a:pt x="26" y="41"/>
                    <a:pt x="26" y="41"/>
                    <a:pt x="26" y="42"/>
                  </a:cubicBezTo>
                  <a:lnTo>
                    <a:pt x="26" y="129"/>
                  </a:lnTo>
                  <a:close/>
                </a:path>
              </a:pathLst>
            </a:custGeom>
            <a:solidFill>
              <a:schemeClr val="dk1">
                <a:alpha val="49803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Google Shape;63;p8"/>
            <p:cNvSpPr/>
            <p:nvPr/>
          </p:nvSpPr>
          <p:spPr>
            <a:xfrm>
              <a:off x="5813784" y="5879473"/>
              <a:ext cx="88618" cy="138155"/>
            </a:xfrm>
            <a:custGeom>
              <a:rect b="b" l="l" r="r" t="t"/>
              <a:pathLst>
                <a:path extrusionOk="0" h="137" w="88">
                  <a:moveTo>
                    <a:pt x="88" y="132"/>
                  </a:moveTo>
                  <a:cubicBezTo>
                    <a:pt x="88" y="133"/>
                    <a:pt x="87" y="133"/>
                    <a:pt x="87" y="134"/>
                  </a:cubicBezTo>
                  <a:cubicBezTo>
                    <a:pt x="87" y="134"/>
                    <a:pt x="86" y="135"/>
                    <a:pt x="85" y="135"/>
                  </a:cubicBezTo>
                  <a:cubicBezTo>
                    <a:pt x="85" y="135"/>
                    <a:pt x="84" y="135"/>
                    <a:pt x="82" y="136"/>
                  </a:cubicBezTo>
                  <a:cubicBezTo>
                    <a:pt x="81" y="136"/>
                    <a:pt x="79" y="136"/>
                    <a:pt x="77" y="136"/>
                  </a:cubicBezTo>
                  <a:cubicBezTo>
                    <a:pt x="75" y="136"/>
                    <a:pt x="73" y="136"/>
                    <a:pt x="72" y="136"/>
                  </a:cubicBezTo>
                  <a:cubicBezTo>
                    <a:pt x="71" y="135"/>
                    <a:pt x="70" y="135"/>
                    <a:pt x="69" y="135"/>
                  </a:cubicBezTo>
                  <a:cubicBezTo>
                    <a:pt x="68" y="135"/>
                    <a:pt x="68" y="134"/>
                    <a:pt x="67" y="134"/>
                  </a:cubicBezTo>
                  <a:cubicBezTo>
                    <a:pt x="67" y="133"/>
                    <a:pt x="67" y="133"/>
                    <a:pt x="67" y="132"/>
                  </a:cubicBezTo>
                  <a:cubicBezTo>
                    <a:pt x="67" y="122"/>
                    <a:pt x="67" y="122"/>
                    <a:pt x="67" y="122"/>
                  </a:cubicBezTo>
                  <a:cubicBezTo>
                    <a:pt x="62" y="127"/>
                    <a:pt x="57" y="131"/>
                    <a:pt x="52" y="133"/>
                  </a:cubicBezTo>
                  <a:cubicBezTo>
                    <a:pt x="48" y="136"/>
                    <a:pt x="42" y="137"/>
                    <a:pt x="36" y="137"/>
                  </a:cubicBezTo>
                  <a:cubicBezTo>
                    <a:pt x="29" y="137"/>
                    <a:pt x="24" y="136"/>
                    <a:pt x="19" y="134"/>
                  </a:cubicBezTo>
                  <a:cubicBezTo>
                    <a:pt x="15" y="131"/>
                    <a:pt x="11" y="128"/>
                    <a:pt x="8" y="123"/>
                  </a:cubicBezTo>
                  <a:cubicBezTo>
                    <a:pt x="5" y="119"/>
                    <a:pt x="3" y="114"/>
                    <a:pt x="2" y="108"/>
                  </a:cubicBezTo>
                  <a:cubicBezTo>
                    <a:pt x="0" y="102"/>
                    <a:pt x="0" y="96"/>
                    <a:pt x="0" y="89"/>
                  </a:cubicBezTo>
                  <a:cubicBezTo>
                    <a:pt x="0" y="82"/>
                    <a:pt x="0" y="75"/>
                    <a:pt x="2" y="69"/>
                  </a:cubicBezTo>
                  <a:cubicBezTo>
                    <a:pt x="4" y="62"/>
                    <a:pt x="6" y="57"/>
                    <a:pt x="9" y="53"/>
                  </a:cubicBezTo>
                  <a:cubicBezTo>
                    <a:pt x="13" y="48"/>
                    <a:pt x="17" y="45"/>
                    <a:pt x="21" y="43"/>
                  </a:cubicBezTo>
                  <a:cubicBezTo>
                    <a:pt x="26" y="40"/>
                    <a:pt x="32" y="39"/>
                    <a:pt x="38" y="39"/>
                  </a:cubicBezTo>
                  <a:cubicBezTo>
                    <a:pt x="43" y="39"/>
                    <a:pt x="47" y="40"/>
                    <a:pt x="51" y="42"/>
                  </a:cubicBezTo>
                  <a:cubicBezTo>
                    <a:pt x="55" y="44"/>
                    <a:pt x="59" y="47"/>
                    <a:pt x="63" y="51"/>
                  </a:cubicBezTo>
                  <a:cubicBezTo>
                    <a:pt x="63" y="4"/>
                    <a:pt x="63" y="4"/>
                    <a:pt x="63" y="4"/>
                  </a:cubicBezTo>
                  <a:cubicBezTo>
                    <a:pt x="63" y="3"/>
                    <a:pt x="63" y="2"/>
                    <a:pt x="64" y="2"/>
                  </a:cubicBezTo>
                  <a:cubicBezTo>
                    <a:pt x="64" y="1"/>
                    <a:pt x="65" y="1"/>
                    <a:pt x="66" y="1"/>
                  </a:cubicBezTo>
                  <a:cubicBezTo>
                    <a:pt x="66" y="0"/>
                    <a:pt x="68" y="0"/>
                    <a:pt x="69" y="0"/>
                  </a:cubicBezTo>
                  <a:cubicBezTo>
                    <a:pt x="71" y="0"/>
                    <a:pt x="73" y="0"/>
                    <a:pt x="75" y="0"/>
                  </a:cubicBezTo>
                  <a:cubicBezTo>
                    <a:pt x="78" y="0"/>
                    <a:pt x="80" y="0"/>
                    <a:pt x="81" y="0"/>
                  </a:cubicBezTo>
                  <a:cubicBezTo>
                    <a:pt x="83" y="0"/>
                    <a:pt x="84" y="0"/>
                    <a:pt x="85" y="1"/>
                  </a:cubicBezTo>
                  <a:cubicBezTo>
                    <a:pt x="86" y="1"/>
                    <a:pt x="87" y="1"/>
                    <a:pt x="87" y="2"/>
                  </a:cubicBezTo>
                  <a:cubicBezTo>
                    <a:pt x="87" y="2"/>
                    <a:pt x="88" y="3"/>
                    <a:pt x="88" y="4"/>
                  </a:cubicBezTo>
                  <a:lnTo>
                    <a:pt x="88" y="132"/>
                  </a:lnTo>
                  <a:close/>
                  <a:moveTo>
                    <a:pt x="63" y="74"/>
                  </a:moveTo>
                  <a:cubicBezTo>
                    <a:pt x="59" y="69"/>
                    <a:pt x="56" y="66"/>
                    <a:pt x="53" y="63"/>
                  </a:cubicBezTo>
                  <a:cubicBezTo>
                    <a:pt x="50" y="61"/>
                    <a:pt x="46" y="60"/>
                    <a:pt x="43" y="60"/>
                  </a:cubicBezTo>
                  <a:cubicBezTo>
                    <a:pt x="40" y="60"/>
                    <a:pt x="37" y="61"/>
                    <a:pt x="34" y="62"/>
                  </a:cubicBezTo>
                  <a:cubicBezTo>
                    <a:pt x="32" y="64"/>
                    <a:pt x="30" y="66"/>
                    <a:pt x="29" y="69"/>
                  </a:cubicBezTo>
                  <a:cubicBezTo>
                    <a:pt x="27" y="71"/>
                    <a:pt x="26" y="74"/>
                    <a:pt x="26" y="78"/>
                  </a:cubicBezTo>
                  <a:cubicBezTo>
                    <a:pt x="25" y="81"/>
                    <a:pt x="25" y="84"/>
                    <a:pt x="25" y="88"/>
                  </a:cubicBezTo>
                  <a:cubicBezTo>
                    <a:pt x="25" y="91"/>
                    <a:pt x="25" y="95"/>
                    <a:pt x="26" y="98"/>
                  </a:cubicBezTo>
                  <a:cubicBezTo>
                    <a:pt x="26" y="102"/>
                    <a:pt x="27" y="105"/>
                    <a:pt x="28" y="108"/>
                  </a:cubicBezTo>
                  <a:cubicBezTo>
                    <a:pt x="30" y="110"/>
                    <a:pt x="32" y="113"/>
                    <a:pt x="34" y="114"/>
                  </a:cubicBezTo>
                  <a:cubicBezTo>
                    <a:pt x="36" y="116"/>
                    <a:pt x="39" y="117"/>
                    <a:pt x="42" y="117"/>
                  </a:cubicBezTo>
                  <a:cubicBezTo>
                    <a:pt x="44" y="117"/>
                    <a:pt x="46" y="116"/>
                    <a:pt x="47" y="116"/>
                  </a:cubicBezTo>
                  <a:cubicBezTo>
                    <a:pt x="49" y="115"/>
                    <a:pt x="50" y="115"/>
                    <a:pt x="52" y="113"/>
                  </a:cubicBezTo>
                  <a:cubicBezTo>
                    <a:pt x="54" y="112"/>
                    <a:pt x="55" y="111"/>
                    <a:pt x="57" y="109"/>
                  </a:cubicBezTo>
                  <a:cubicBezTo>
                    <a:pt x="59" y="107"/>
                    <a:pt x="61" y="105"/>
                    <a:pt x="63" y="103"/>
                  </a:cubicBezTo>
                  <a:lnTo>
                    <a:pt x="63" y="74"/>
                  </a:lnTo>
                  <a:close/>
                </a:path>
              </a:pathLst>
            </a:custGeom>
            <a:solidFill>
              <a:schemeClr val="dk1">
                <a:alpha val="49803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Google Shape;64;p8"/>
            <p:cNvSpPr/>
            <p:nvPr/>
          </p:nvSpPr>
          <p:spPr>
            <a:xfrm>
              <a:off x="5916644" y="5919832"/>
              <a:ext cx="88618" cy="97795"/>
            </a:xfrm>
            <a:custGeom>
              <a:rect b="b" l="l" r="r" t="t"/>
              <a:pathLst>
                <a:path extrusionOk="0" h="98" w="86">
                  <a:moveTo>
                    <a:pt x="86" y="47"/>
                  </a:moveTo>
                  <a:cubicBezTo>
                    <a:pt x="86" y="50"/>
                    <a:pt x="85" y="52"/>
                    <a:pt x="84" y="53"/>
                  </a:cubicBezTo>
                  <a:cubicBezTo>
                    <a:pt x="83" y="55"/>
                    <a:pt x="81" y="56"/>
                    <a:pt x="78" y="56"/>
                  </a:cubicBezTo>
                  <a:cubicBezTo>
                    <a:pt x="25" y="56"/>
                    <a:pt x="25" y="56"/>
                    <a:pt x="25" y="56"/>
                  </a:cubicBezTo>
                  <a:cubicBezTo>
                    <a:pt x="25" y="59"/>
                    <a:pt x="26" y="63"/>
                    <a:pt x="27" y="66"/>
                  </a:cubicBezTo>
                  <a:cubicBezTo>
                    <a:pt x="27" y="69"/>
                    <a:pt x="29" y="71"/>
                    <a:pt x="31" y="73"/>
                  </a:cubicBezTo>
                  <a:cubicBezTo>
                    <a:pt x="33" y="75"/>
                    <a:pt x="35" y="77"/>
                    <a:pt x="38" y="78"/>
                  </a:cubicBezTo>
                  <a:cubicBezTo>
                    <a:pt x="41" y="79"/>
                    <a:pt x="45" y="80"/>
                    <a:pt x="49" y="80"/>
                  </a:cubicBezTo>
                  <a:cubicBezTo>
                    <a:pt x="53" y="80"/>
                    <a:pt x="57" y="80"/>
                    <a:pt x="61" y="79"/>
                  </a:cubicBezTo>
                  <a:cubicBezTo>
                    <a:pt x="64" y="78"/>
                    <a:pt x="67" y="78"/>
                    <a:pt x="69" y="77"/>
                  </a:cubicBezTo>
                  <a:cubicBezTo>
                    <a:pt x="71" y="76"/>
                    <a:pt x="73" y="75"/>
                    <a:pt x="75" y="75"/>
                  </a:cubicBezTo>
                  <a:cubicBezTo>
                    <a:pt x="76" y="74"/>
                    <a:pt x="78" y="74"/>
                    <a:pt x="79" y="74"/>
                  </a:cubicBezTo>
                  <a:cubicBezTo>
                    <a:pt x="79" y="74"/>
                    <a:pt x="80" y="74"/>
                    <a:pt x="80" y="74"/>
                  </a:cubicBezTo>
                  <a:cubicBezTo>
                    <a:pt x="81" y="74"/>
                    <a:pt x="81" y="75"/>
                    <a:pt x="81" y="75"/>
                  </a:cubicBezTo>
                  <a:cubicBezTo>
                    <a:pt x="81" y="76"/>
                    <a:pt x="82" y="77"/>
                    <a:pt x="82" y="78"/>
                  </a:cubicBezTo>
                  <a:cubicBezTo>
                    <a:pt x="82" y="79"/>
                    <a:pt x="82" y="80"/>
                    <a:pt x="82" y="82"/>
                  </a:cubicBezTo>
                  <a:cubicBezTo>
                    <a:pt x="82" y="83"/>
                    <a:pt x="82" y="85"/>
                    <a:pt x="82" y="86"/>
                  </a:cubicBezTo>
                  <a:cubicBezTo>
                    <a:pt x="82" y="87"/>
                    <a:pt x="82" y="88"/>
                    <a:pt x="81" y="88"/>
                  </a:cubicBezTo>
                  <a:cubicBezTo>
                    <a:pt x="81" y="89"/>
                    <a:pt x="81" y="90"/>
                    <a:pt x="81" y="90"/>
                  </a:cubicBezTo>
                  <a:cubicBezTo>
                    <a:pt x="81" y="91"/>
                    <a:pt x="80" y="91"/>
                    <a:pt x="80" y="91"/>
                  </a:cubicBezTo>
                  <a:cubicBezTo>
                    <a:pt x="79" y="92"/>
                    <a:pt x="78" y="93"/>
                    <a:pt x="76" y="93"/>
                  </a:cubicBezTo>
                  <a:cubicBezTo>
                    <a:pt x="74" y="94"/>
                    <a:pt x="72" y="95"/>
                    <a:pt x="69" y="96"/>
                  </a:cubicBezTo>
                  <a:cubicBezTo>
                    <a:pt x="66" y="96"/>
                    <a:pt x="63" y="97"/>
                    <a:pt x="59" y="98"/>
                  </a:cubicBezTo>
                  <a:cubicBezTo>
                    <a:pt x="55" y="98"/>
                    <a:pt x="51" y="98"/>
                    <a:pt x="47" y="98"/>
                  </a:cubicBezTo>
                  <a:cubicBezTo>
                    <a:pt x="39" y="98"/>
                    <a:pt x="32" y="97"/>
                    <a:pt x="26" y="95"/>
                  </a:cubicBezTo>
                  <a:cubicBezTo>
                    <a:pt x="21" y="94"/>
                    <a:pt x="16" y="91"/>
                    <a:pt x="12" y="87"/>
                  </a:cubicBezTo>
                  <a:cubicBezTo>
                    <a:pt x="8" y="83"/>
                    <a:pt x="5" y="78"/>
                    <a:pt x="3" y="72"/>
                  </a:cubicBezTo>
                  <a:cubicBezTo>
                    <a:pt x="1" y="65"/>
                    <a:pt x="0" y="58"/>
                    <a:pt x="0" y="50"/>
                  </a:cubicBezTo>
                  <a:cubicBezTo>
                    <a:pt x="0" y="43"/>
                    <a:pt x="1" y="36"/>
                    <a:pt x="3" y="29"/>
                  </a:cubicBezTo>
                  <a:cubicBezTo>
                    <a:pt x="5" y="23"/>
                    <a:pt x="8" y="18"/>
                    <a:pt x="12" y="13"/>
                  </a:cubicBezTo>
                  <a:cubicBezTo>
                    <a:pt x="16" y="9"/>
                    <a:pt x="21" y="6"/>
                    <a:pt x="26" y="4"/>
                  </a:cubicBezTo>
                  <a:cubicBezTo>
                    <a:pt x="32" y="1"/>
                    <a:pt x="38" y="0"/>
                    <a:pt x="45" y="0"/>
                  </a:cubicBezTo>
                  <a:cubicBezTo>
                    <a:pt x="52" y="0"/>
                    <a:pt x="58" y="1"/>
                    <a:pt x="63" y="3"/>
                  </a:cubicBezTo>
                  <a:cubicBezTo>
                    <a:pt x="69" y="6"/>
                    <a:pt x="73" y="9"/>
                    <a:pt x="76" y="12"/>
                  </a:cubicBezTo>
                  <a:cubicBezTo>
                    <a:pt x="80" y="16"/>
                    <a:pt x="82" y="21"/>
                    <a:pt x="84" y="26"/>
                  </a:cubicBezTo>
                  <a:cubicBezTo>
                    <a:pt x="85" y="31"/>
                    <a:pt x="86" y="37"/>
                    <a:pt x="86" y="43"/>
                  </a:cubicBezTo>
                  <a:lnTo>
                    <a:pt x="86" y="47"/>
                  </a:lnTo>
                  <a:close/>
                  <a:moveTo>
                    <a:pt x="62" y="40"/>
                  </a:moveTo>
                  <a:cubicBezTo>
                    <a:pt x="62" y="33"/>
                    <a:pt x="61" y="27"/>
                    <a:pt x="58" y="23"/>
                  </a:cubicBezTo>
                  <a:cubicBezTo>
                    <a:pt x="55" y="20"/>
                    <a:pt x="50" y="18"/>
                    <a:pt x="44" y="18"/>
                  </a:cubicBezTo>
                  <a:cubicBezTo>
                    <a:pt x="41" y="18"/>
                    <a:pt x="38" y="18"/>
                    <a:pt x="36" y="19"/>
                  </a:cubicBezTo>
                  <a:cubicBezTo>
                    <a:pt x="34" y="20"/>
                    <a:pt x="32" y="22"/>
                    <a:pt x="30" y="24"/>
                  </a:cubicBezTo>
                  <a:cubicBezTo>
                    <a:pt x="29" y="26"/>
                    <a:pt x="27" y="28"/>
                    <a:pt x="27" y="31"/>
                  </a:cubicBezTo>
                  <a:cubicBezTo>
                    <a:pt x="26" y="34"/>
                    <a:pt x="25" y="37"/>
                    <a:pt x="25" y="40"/>
                  </a:cubicBezTo>
                  <a:lnTo>
                    <a:pt x="62" y="40"/>
                  </a:lnTo>
                  <a:close/>
                </a:path>
              </a:pathLst>
            </a:custGeom>
            <a:solidFill>
              <a:schemeClr val="dk1">
                <a:alpha val="49803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" name="Google Shape;65;p8"/>
            <p:cNvSpPr/>
            <p:nvPr/>
          </p:nvSpPr>
          <p:spPr>
            <a:xfrm>
              <a:off x="6063814" y="5888786"/>
              <a:ext cx="134510" cy="128841"/>
            </a:xfrm>
            <a:custGeom>
              <a:rect b="b" l="l" r="r" t="t"/>
              <a:pathLst>
                <a:path extrusionOk="0" h="127" w="132">
                  <a:moveTo>
                    <a:pt x="132" y="124"/>
                  </a:moveTo>
                  <a:cubicBezTo>
                    <a:pt x="132" y="125"/>
                    <a:pt x="132" y="125"/>
                    <a:pt x="132" y="125"/>
                  </a:cubicBezTo>
                  <a:cubicBezTo>
                    <a:pt x="132" y="126"/>
                    <a:pt x="131" y="126"/>
                    <a:pt x="131" y="126"/>
                  </a:cubicBezTo>
                  <a:cubicBezTo>
                    <a:pt x="130" y="126"/>
                    <a:pt x="130" y="126"/>
                    <a:pt x="129" y="127"/>
                  </a:cubicBezTo>
                  <a:cubicBezTo>
                    <a:pt x="128" y="127"/>
                    <a:pt x="127" y="127"/>
                    <a:pt x="126" y="127"/>
                  </a:cubicBezTo>
                  <a:cubicBezTo>
                    <a:pt x="125" y="127"/>
                    <a:pt x="124" y="127"/>
                    <a:pt x="123" y="127"/>
                  </a:cubicBezTo>
                  <a:cubicBezTo>
                    <a:pt x="123" y="126"/>
                    <a:pt x="122" y="126"/>
                    <a:pt x="121" y="126"/>
                  </a:cubicBezTo>
                  <a:cubicBezTo>
                    <a:pt x="121" y="126"/>
                    <a:pt x="121" y="126"/>
                    <a:pt x="120" y="125"/>
                  </a:cubicBezTo>
                  <a:cubicBezTo>
                    <a:pt x="120" y="125"/>
                    <a:pt x="120" y="125"/>
                    <a:pt x="120" y="124"/>
                  </a:cubicBezTo>
                  <a:cubicBezTo>
                    <a:pt x="120" y="10"/>
                    <a:pt x="120" y="10"/>
                    <a:pt x="120" y="10"/>
                  </a:cubicBezTo>
                  <a:cubicBezTo>
                    <a:pt x="120" y="10"/>
                    <a:pt x="120" y="10"/>
                    <a:pt x="120" y="10"/>
                  </a:cubicBezTo>
                  <a:cubicBezTo>
                    <a:pt x="70" y="125"/>
                    <a:pt x="70" y="125"/>
                    <a:pt x="70" y="125"/>
                  </a:cubicBezTo>
                  <a:cubicBezTo>
                    <a:pt x="70" y="125"/>
                    <a:pt x="70" y="125"/>
                    <a:pt x="70" y="126"/>
                  </a:cubicBezTo>
                  <a:cubicBezTo>
                    <a:pt x="69" y="126"/>
                    <a:pt x="69" y="126"/>
                    <a:pt x="68" y="126"/>
                  </a:cubicBezTo>
                  <a:cubicBezTo>
                    <a:pt x="68" y="126"/>
                    <a:pt x="67" y="127"/>
                    <a:pt x="67" y="127"/>
                  </a:cubicBezTo>
                  <a:cubicBezTo>
                    <a:pt x="66" y="127"/>
                    <a:pt x="66" y="127"/>
                    <a:pt x="65" y="127"/>
                  </a:cubicBezTo>
                  <a:cubicBezTo>
                    <a:pt x="64" y="127"/>
                    <a:pt x="63" y="127"/>
                    <a:pt x="62" y="127"/>
                  </a:cubicBezTo>
                  <a:cubicBezTo>
                    <a:pt x="62" y="127"/>
                    <a:pt x="61" y="126"/>
                    <a:pt x="61" y="126"/>
                  </a:cubicBezTo>
                  <a:cubicBezTo>
                    <a:pt x="60" y="126"/>
                    <a:pt x="60" y="126"/>
                    <a:pt x="60" y="126"/>
                  </a:cubicBezTo>
                  <a:cubicBezTo>
                    <a:pt x="59" y="125"/>
                    <a:pt x="59" y="125"/>
                    <a:pt x="59" y="125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2" y="124"/>
                    <a:pt x="12" y="124"/>
                    <a:pt x="12" y="124"/>
                  </a:cubicBezTo>
                  <a:cubicBezTo>
                    <a:pt x="12" y="125"/>
                    <a:pt x="12" y="125"/>
                    <a:pt x="11" y="125"/>
                  </a:cubicBezTo>
                  <a:cubicBezTo>
                    <a:pt x="11" y="126"/>
                    <a:pt x="11" y="126"/>
                    <a:pt x="10" y="126"/>
                  </a:cubicBezTo>
                  <a:cubicBezTo>
                    <a:pt x="10" y="126"/>
                    <a:pt x="9" y="126"/>
                    <a:pt x="8" y="127"/>
                  </a:cubicBezTo>
                  <a:cubicBezTo>
                    <a:pt x="8" y="127"/>
                    <a:pt x="7" y="127"/>
                    <a:pt x="5" y="127"/>
                  </a:cubicBezTo>
                  <a:cubicBezTo>
                    <a:pt x="4" y="127"/>
                    <a:pt x="3" y="127"/>
                    <a:pt x="3" y="127"/>
                  </a:cubicBezTo>
                  <a:cubicBezTo>
                    <a:pt x="2" y="126"/>
                    <a:pt x="1" y="126"/>
                    <a:pt x="1" y="126"/>
                  </a:cubicBezTo>
                  <a:cubicBezTo>
                    <a:pt x="0" y="126"/>
                    <a:pt x="0" y="126"/>
                    <a:pt x="0" y="125"/>
                  </a:cubicBezTo>
                  <a:cubicBezTo>
                    <a:pt x="0" y="125"/>
                    <a:pt x="0" y="125"/>
                    <a:pt x="0" y="124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4"/>
                    <a:pt x="0" y="2"/>
                    <a:pt x="2" y="1"/>
                  </a:cubicBezTo>
                  <a:cubicBezTo>
                    <a:pt x="3" y="0"/>
                    <a:pt x="4" y="0"/>
                    <a:pt x="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3" y="0"/>
                    <a:pt x="15" y="0"/>
                    <a:pt x="16" y="0"/>
                  </a:cubicBezTo>
                  <a:cubicBezTo>
                    <a:pt x="17" y="1"/>
                    <a:pt x="18" y="1"/>
                    <a:pt x="19" y="2"/>
                  </a:cubicBezTo>
                  <a:cubicBezTo>
                    <a:pt x="20" y="3"/>
                    <a:pt x="21" y="3"/>
                    <a:pt x="22" y="4"/>
                  </a:cubicBezTo>
                  <a:cubicBezTo>
                    <a:pt x="22" y="5"/>
                    <a:pt x="23" y="6"/>
                    <a:pt x="23" y="8"/>
                  </a:cubicBezTo>
                  <a:cubicBezTo>
                    <a:pt x="65" y="108"/>
                    <a:pt x="65" y="108"/>
                    <a:pt x="65" y="108"/>
                  </a:cubicBezTo>
                  <a:cubicBezTo>
                    <a:pt x="66" y="108"/>
                    <a:pt x="66" y="108"/>
                    <a:pt x="66" y="108"/>
                  </a:cubicBezTo>
                  <a:cubicBezTo>
                    <a:pt x="109" y="8"/>
                    <a:pt x="109" y="8"/>
                    <a:pt x="109" y="8"/>
                  </a:cubicBezTo>
                  <a:cubicBezTo>
                    <a:pt x="110" y="7"/>
                    <a:pt x="111" y="5"/>
                    <a:pt x="111" y="4"/>
                  </a:cubicBezTo>
                  <a:cubicBezTo>
                    <a:pt x="112" y="3"/>
                    <a:pt x="113" y="2"/>
                    <a:pt x="114" y="2"/>
                  </a:cubicBezTo>
                  <a:cubicBezTo>
                    <a:pt x="115" y="1"/>
                    <a:pt x="115" y="0"/>
                    <a:pt x="116" y="0"/>
                  </a:cubicBezTo>
                  <a:cubicBezTo>
                    <a:pt x="117" y="0"/>
                    <a:pt x="118" y="0"/>
                    <a:pt x="120" y="0"/>
                  </a:cubicBezTo>
                  <a:cubicBezTo>
                    <a:pt x="127" y="0"/>
                    <a:pt x="127" y="0"/>
                    <a:pt x="127" y="0"/>
                  </a:cubicBezTo>
                  <a:cubicBezTo>
                    <a:pt x="127" y="0"/>
                    <a:pt x="128" y="0"/>
                    <a:pt x="129" y="0"/>
                  </a:cubicBezTo>
                  <a:cubicBezTo>
                    <a:pt x="129" y="0"/>
                    <a:pt x="130" y="1"/>
                    <a:pt x="130" y="1"/>
                  </a:cubicBezTo>
                  <a:cubicBezTo>
                    <a:pt x="131" y="2"/>
                    <a:pt x="131" y="2"/>
                    <a:pt x="132" y="3"/>
                  </a:cubicBezTo>
                  <a:cubicBezTo>
                    <a:pt x="132" y="4"/>
                    <a:pt x="132" y="5"/>
                    <a:pt x="132" y="6"/>
                  </a:cubicBezTo>
                  <a:lnTo>
                    <a:pt x="132" y="124"/>
                  </a:lnTo>
                  <a:close/>
                </a:path>
              </a:pathLst>
            </a:custGeom>
            <a:solidFill>
              <a:schemeClr val="dk1">
                <a:alpha val="49803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Google Shape;66;p8"/>
            <p:cNvSpPr/>
            <p:nvPr/>
          </p:nvSpPr>
          <p:spPr>
            <a:xfrm>
              <a:off x="6217312" y="5921385"/>
              <a:ext cx="79123" cy="96242"/>
            </a:xfrm>
            <a:custGeom>
              <a:rect b="b" l="l" r="r" t="t"/>
              <a:pathLst>
                <a:path extrusionOk="0" h="96" w="78">
                  <a:moveTo>
                    <a:pt x="78" y="43"/>
                  </a:moveTo>
                  <a:cubicBezTo>
                    <a:pt x="78" y="46"/>
                    <a:pt x="78" y="47"/>
                    <a:pt x="76" y="48"/>
                  </a:cubicBezTo>
                  <a:cubicBezTo>
                    <a:pt x="75" y="49"/>
                    <a:pt x="74" y="50"/>
                    <a:pt x="7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5"/>
                    <a:pt x="13" y="60"/>
                    <a:pt x="14" y="64"/>
                  </a:cubicBezTo>
                  <a:cubicBezTo>
                    <a:pt x="15" y="69"/>
                    <a:pt x="17" y="73"/>
                    <a:pt x="19" y="76"/>
                  </a:cubicBezTo>
                  <a:cubicBezTo>
                    <a:pt x="22" y="79"/>
                    <a:pt x="25" y="81"/>
                    <a:pt x="29" y="83"/>
                  </a:cubicBezTo>
                  <a:cubicBezTo>
                    <a:pt x="33" y="85"/>
                    <a:pt x="38" y="86"/>
                    <a:pt x="44" y="86"/>
                  </a:cubicBezTo>
                  <a:cubicBezTo>
                    <a:pt x="48" y="86"/>
                    <a:pt x="51" y="85"/>
                    <a:pt x="55" y="85"/>
                  </a:cubicBezTo>
                  <a:cubicBezTo>
                    <a:pt x="58" y="84"/>
                    <a:pt x="61" y="83"/>
                    <a:pt x="63" y="82"/>
                  </a:cubicBezTo>
                  <a:cubicBezTo>
                    <a:pt x="66" y="81"/>
                    <a:pt x="68" y="81"/>
                    <a:pt x="69" y="80"/>
                  </a:cubicBezTo>
                  <a:cubicBezTo>
                    <a:pt x="71" y="79"/>
                    <a:pt x="72" y="79"/>
                    <a:pt x="72" y="79"/>
                  </a:cubicBezTo>
                  <a:cubicBezTo>
                    <a:pt x="73" y="79"/>
                    <a:pt x="73" y="79"/>
                    <a:pt x="73" y="79"/>
                  </a:cubicBezTo>
                  <a:cubicBezTo>
                    <a:pt x="74" y="79"/>
                    <a:pt x="74" y="80"/>
                    <a:pt x="74" y="80"/>
                  </a:cubicBezTo>
                  <a:cubicBezTo>
                    <a:pt x="74" y="80"/>
                    <a:pt x="75" y="81"/>
                    <a:pt x="75" y="82"/>
                  </a:cubicBezTo>
                  <a:cubicBezTo>
                    <a:pt x="75" y="82"/>
                    <a:pt x="75" y="83"/>
                    <a:pt x="75" y="84"/>
                  </a:cubicBezTo>
                  <a:cubicBezTo>
                    <a:pt x="75" y="84"/>
                    <a:pt x="75" y="85"/>
                    <a:pt x="75" y="85"/>
                  </a:cubicBezTo>
                  <a:cubicBezTo>
                    <a:pt x="75" y="86"/>
                    <a:pt x="75" y="86"/>
                    <a:pt x="74" y="86"/>
                  </a:cubicBezTo>
                  <a:cubicBezTo>
                    <a:pt x="74" y="87"/>
                    <a:pt x="74" y="87"/>
                    <a:pt x="74" y="88"/>
                  </a:cubicBezTo>
                  <a:cubicBezTo>
                    <a:pt x="74" y="88"/>
                    <a:pt x="74" y="88"/>
                    <a:pt x="73" y="88"/>
                  </a:cubicBezTo>
                  <a:cubicBezTo>
                    <a:pt x="73" y="89"/>
                    <a:pt x="72" y="89"/>
                    <a:pt x="70" y="90"/>
                  </a:cubicBezTo>
                  <a:cubicBezTo>
                    <a:pt x="69" y="91"/>
                    <a:pt x="66" y="92"/>
                    <a:pt x="64" y="93"/>
                  </a:cubicBezTo>
                  <a:cubicBezTo>
                    <a:pt x="61" y="93"/>
                    <a:pt x="58" y="94"/>
                    <a:pt x="54" y="95"/>
                  </a:cubicBezTo>
                  <a:cubicBezTo>
                    <a:pt x="50" y="95"/>
                    <a:pt x="46" y="96"/>
                    <a:pt x="42" y="96"/>
                  </a:cubicBezTo>
                  <a:cubicBezTo>
                    <a:pt x="35" y="96"/>
                    <a:pt x="29" y="95"/>
                    <a:pt x="24" y="93"/>
                  </a:cubicBezTo>
                  <a:cubicBezTo>
                    <a:pt x="19" y="91"/>
                    <a:pt x="14" y="88"/>
                    <a:pt x="11" y="84"/>
                  </a:cubicBezTo>
                  <a:cubicBezTo>
                    <a:pt x="7" y="80"/>
                    <a:pt x="4" y="75"/>
                    <a:pt x="3" y="69"/>
                  </a:cubicBezTo>
                  <a:cubicBezTo>
                    <a:pt x="1" y="63"/>
                    <a:pt x="0" y="56"/>
                    <a:pt x="0" y="48"/>
                  </a:cubicBezTo>
                  <a:cubicBezTo>
                    <a:pt x="0" y="41"/>
                    <a:pt x="1" y="34"/>
                    <a:pt x="3" y="28"/>
                  </a:cubicBezTo>
                  <a:cubicBezTo>
                    <a:pt x="5" y="22"/>
                    <a:pt x="7" y="17"/>
                    <a:pt x="11" y="13"/>
                  </a:cubicBezTo>
                  <a:cubicBezTo>
                    <a:pt x="15" y="9"/>
                    <a:pt x="19" y="6"/>
                    <a:pt x="24" y="3"/>
                  </a:cubicBezTo>
                  <a:cubicBezTo>
                    <a:pt x="29" y="1"/>
                    <a:pt x="35" y="0"/>
                    <a:pt x="41" y="0"/>
                  </a:cubicBezTo>
                  <a:cubicBezTo>
                    <a:pt x="48" y="0"/>
                    <a:pt x="53" y="1"/>
                    <a:pt x="58" y="4"/>
                  </a:cubicBezTo>
                  <a:cubicBezTo>
                    <a:pt x="63" y="6"/>
                    <a:pt x="66" y="9"/>
                    <a:pt x="69" y="12"/>
                  </a:cubicBezTo>
                  <a:cubicBezTo>
                    <a:pt x="73" y="16"/>
                    <a:pt x="75" y="21"/>
                    <a:pt x="76" y="26"/>
                  </a:cubicBezTo>
                  <a:cubicBezTo>
                    <a:pt x="78" y="30"/>
                    <a:pt x="78" y="36"/>
                    <a:pt x="78" y="41"/>
                  </a:cubicBezTo>
                  <a:lnTo>
                    <a:pt x="78" y="43"/>
                  </a:lnTo>
                  <a:close/>
                  <a:moveTo>
                    <a:pt x="66" y="40"/>
                  </a:moveTo>
                  <a:cubicBezTo>
                    <a:pt x="66" y="31"/>
                    <a:pt x="64" y="23"/>
                    <a:pt x="60" y="18"/>
                  </a:cubicBezTo>
                  <a:cubicBezTo>
                    <a:pt x="55" y="13"/>
                    <a:pt x="49" y="10"/>
                    <a:pt x="40" y="10"/>
                  </a:cubicBezTo>
                  <a:cubicBezTo>
                    <a:pt x="36" y="10"/>
                    <a:pt x="32" y="11"/>
                    <a:pt x="28" y="13"/>
                  </a:cubicBezTo>
                  <a:cubicBezTo>
                    <a:pt x="25" y="14"/>
                    <a:pt x="22" y="17"/>
                    <a:pt x="20" y="19"/>
                  </a:cubicBezTo>
                  <a:cubicBezTo>
                    <a:pt x="18" y="22"/>
                    <a:pt x="16" y="25"/>
                    <a:pt x="14" y="29"/>
                  </a:cubicBezTo>
                  <a:cubicBezTo>
                    <a:pt x="13" y="32"/>
                    <a:pt x="13" y="36"/>
                    <a:pt x="12" y="40"/>
                  </a:cubicBezTo>
                  <a:lnTo>
                    <a:pt x="66" y="40"/>
                  </a:lnTo>
                  <a:close/>
                </a:path>
              </a:pathLst>
            </a:custGeom>
            <a:solidFill>
              <a:schemeClr val="dk1">
                <a:alpha val="49803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67;p8"/>
            <p:cNvSpPr/>
            <p:nvPr/>
          </p:nvSpPr>
          <p:spPr>
            <a:xfrm>
              <a:off x="6313843" y="5921385"/>
              <a:ext cx="129762" cy="96242"/>
            </a:xfrm>
            <a:custGeom>
              <a:rect b="b" l="l" r="r" t="t"/>
              <a:pathLst>
                <a:path extrusionOk="0" h="95" w="126">
                  <a:moveTo>
                    <a:pt x="126" y="92"/>
                  </a:moveTo>
                  <a:cubicBezTo>
                    <a:pt x="126" y="93"/>
                    <a:pt x="126" y="93"/>
                    <a:pt x="126" y="93"/>
                  </a:cubicBezTo>
                  <a:cubicBezTo>
                    <a:pt x="126" y="94"/>
                    <a:pt x="126" y="94"/>
                    <a:pt x="125" y="94"/>
                  </a:cubicBezTo>
                  <a:cubicBezTo>
                    <a:pt x="125" y="94"/>
                    <a:pt x="124" y="94"/>
                    <a:pt x="123" y="95"/>
                  </a:cubicBezTo>
                  <a:cubicBezTo>
                    <a:pt x="123" y="95"/>
                    <a:pt x="122" y="95"/>
                    <a:pt x="121" y="95"/>
                  </a:cubicBezTo>
                  <a:cubicBezTo>
                    <a:pt x="119" y="95"/>
                    <a:pt x="118" y="95"/>
                    <a:pt x="118" y="95"/>
                  </a:cubicBezTo>
                  <a:cubicBezTo>
                    <a:pt x="117" y="94"/>
                    <a:pt x="116" y="94"/>
                    <a:pt x="116" y="94"/>
                  </a:cubicBezTo>
                  <a:cubicBezTo>
                    <a:pt x="115" y="94"/>
                    <a:pt x="115" y="94"/>
                    <a:pt x="115" y="93"/>
                  </a:cubicBezTo>
                  <a:cubicBezTo>
                    <a:pt x="115" y="93"/>
                    <a:pt x="115" y="93"/>
                    <a:pt x="115" y="92"/>
                  </a:cubicBezTo>
                  <a:cubicBezTo>
                    <a:pt x="115" y="38"/>
                    <a:pt x="115" y="38"/>
                    <a:pt x="115" y="38"/>
                  </a:cubicBezTo>
                  <a:cubicBezTo>
                    <a:pt x="115" y="34"/>
                    <a:pt x="114" y="30"/>
                    <a:pt x="114" y="26"/>
                  </a:cubicBezTo>
                  <a:cubicBezTo>
                    <a:pt x="113" y="23"/>
                    <a:pt x="112" y="20"/>
                    <a:pt x="110" y="18"/>
                  </a:cubicBezTo>
                  <a:cubicBezTo>
                    <a:pt x="109" y="15"/>
                    <a:pt x="106" y="13"/>
                    <a:pt x="104" y="12"/>
                  </a:cubicBezTo>
                  <a:cubicBezTo>
                    <a:pt x="102" y="11"/>
                    <a:pt x="99" y="10"/>
                    <a:pt x="95" y="10"/>
                  </a:cubicBezTo>
                  <a:cubicBezTo>
                    <a:pt x="91" y="10"/>
                    <a:pt x="87" y="12"/>
                    <a:pt x="83" y="15"/>
                  </a:cubicBezTo>
                  <a:cubicBezTo>
                    <a:pt x="79" y="18"/>
                    <a:pt x="74" y="23"/>
                    <a:pt x="69" y="29"/>
                  </a:cubicBezTo>
                  <a:cubicBezTo>
                    <a:pt x="69" y="92"/>
                    <a:pt x="69" y="92"/>
                    <a:pt x="69" y="92"/>
                  </a:cubicBezTo>
                  <a:cubicBezTo>
                    <a:pt x="69" y="93"/>
                    <a:pt x="69" y="93"/>
                    <a:pt x="69" y="93"/>
                  </a:cubicBezTo>
                  <a:cubicBezTo>
                    <a:pt x="69" y="94"/>
                    <a:pt x="68" y="94"/>
                    <a:pt x="68" y="94"/>
                  </a:cubicBezTo>
                  <a:cubicBezTo>
                    <a:pt x="67" y="94"/>
                    <a:pt x="67" y="94"/>
                    <a:pt x="66" y="95"/>
                  </a:cubicBezTo>
                  <a:cubicBezTo>
                    <a:pt x="65" y="95"/>
                    <a:pt x="64" y="95"/>
                    <a:pt x="63" y="95"/>
                  </a:cubicBezTo>
                  <a:cubicBezTo>
                    <a:pt x="62" y="95"/>
                    <a:pt x="61" y="95"/>
                    <a:pt x="60" y="95"/>
                  </a:cubicBezTo>
                  <a:cubicBezTo>
                    <a:pt x="60" y="94"/>
                    <a:pt x="59" y="94"/>
                    <a:pt x="59" y="94"/>
                  </a:cubicBezTo>
                  <a:cubicBezTo>
                    <a:pt x="58" y="94"/>
                    <a:pt x="58" y="94"/>
                    <a:pt x="58" y="93"/>
                  </a:cubicBezTo>
                  <a:cubicBezTo>
                    <a:pt x="58" y="93"/>
                    <a:pt x="57" y="93"/>
                    <a:pt x="57" y="92"/>
                  </a:cubicBezTo>
                  <a:cubicBezTo>
                    <a:pt x="57" y="38"/>
                    <a:pt x="57" y="38"/>
                    <a:pt x="57" y="38"/>
                  </a:cubicBezTo>
                  <a:cubicBezTo>
                    <a:pt x="57" y="34"/>
                    <a:pt x="57" y="30"/>
                    <a:pt x="56" y="26"/>
                  </a:cubicBezTo>
                  <a:cubicBezTo>
                    <a:pt x="56" y="23"/>
                    <a:pt x="54" y="20"/>
                    <a:pt x="53" y="18"/>
                  </a:cubicBezTo>
                  <a:cubicBezTo>
                    <a:pt x="51" y="15"/>
                    <a:pt x="49" y="13"/>
                    <a:pt x="47" y="12"/>
                  </a:cubicBezTo>
                  <a:cubicBezTo>
                    <a:pt x="44" y="11"/>
                    <a:pt x="41" y="10"/>
                    <a:pt x="38" y="10"/>
                  </a:cubicBezTo>
                  <a:cubicBezTo>
                    <a:pt x="34" y="10"/>
                    <a:pt x="30" y="12"/>
                    <a:pt x="25" y="15"/>
                  </a:cubicBezTo>
                  <a:cubicBezTo>
                    <a:pt x="21" y="18"/>
                    <a:pt x="17" y="23"/>
                    <a:pt x="12" y="29"/>
                  </a:cubicBezTo>
                  <a:cubicBezTo>
                    <a:pt x="12" y="92"/>
                    <a:pt x="12" y="92"/>
                    <a:pt x="12" y="92"/>
                  </a:cubicBezTo>
                  <a:cubicBezTo>
                    <a:pt x="12" y="93"/>
                    <a:pt x="12" y="93"/>
                    <a:pt x="11" y="93"/>
                  </a:cubicBezTo>
                  <a:cubicBezTo>
                    <a:pt x="11" y="94"/>
                    <a:pt x="11" y="94"/>
                    <a:pt x="10" y="94"/>
                  </a:cubicBezTo>
                  <a:cubicBezTo>
                    <a:pt x="10" y="94"/>
                    <a:pt x="9" y="94"/>
                    <a:pt x="9" y="95"/>
                  </a:cubicBezTo>
                  <a:cubicBezTo>
                    <a:pt x="8" y="95"/>
                    <a:pt x="7" y="95"/>
                    <a:pt x="6" y="95"/>
                  </a:cubicBezTo>
                  <a:cubicBezTo>
                    <a:pt x="5" y="95"/>
                    <a:pt x="4" y="95"/>
                    <a:pt x="3" y="95"/>
                  </a:cubicBezTo>
                  <a:cubicBezTo>
                    <a:pt x="2" y="94"/>
                    <a:pt x="2" y="94"/>
                    <a:pt x="1" y="94"/>
                  </a:cubicBezTo>
                  <a:cubicBezTo>
                    <a:pt x="1" y="94"/>
                    <a:pt x="0" y="94"/>
                    <a:pt x="0" y="93"/>
                  </a:cubicBezTo>
                  <a:cubicBezTo>
                    <a:pt x="0" y="93"/>
                    <a:pt x="0" y="93"/>
                    <a:pt x="0" y="9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1" y="2"/>
                    <a:pt x="1" y="2"/>
                  </a:cubicBezTo>
                  <a:cubicBezTo>
                    <a:pt x="2" y="2"/>
                    <a:pt x="2" y="2"/>
                    <a:pt x="3" y="1"/>
                  </a:cubicBezTo>
                  <a:cubicBezTo>
                    <a:pt x="4" y="1"/>
                    <a:pt x="5" y="1"/>
                    <a:pt x="6" y="1"/>
                  </a:cubicBezTo>
                  <a:cubicBezTo>
                    <a:pt x="7" y="1"/>
                    <a:pt x="8" y="1"/>
                    <a:pt x="8" y="1"/>
                  </a:cubicBezTo>
                  <a:cubicBezTo>
                    <a:pt x="9" y="2"/>
                    <a:pt x="10" y="2"/>
                    <a:pt x="10" y="2"/>
                  </a:cubicBezTo>
                  <a:cubicBezTo>
                    <a:pt x="10" y="2"/>
                    <a:pt x="11" y="2"/>
                    <a:pt x="11" y="3"/>
                  </a:cubicBezTo>
                  <a:cubicBezTo>
                    <a:pt x="11" y="3"/>
                    <a:pt x="11" y="3"/>
                    <a:pt x="11" y="4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6" y="11"/>
                    <a:pt x="21" y="7"/>
                    <a:pt x="26" y="4"/>
                  </a:cubicBezTo>
                  <a:cubicBezTo>
                    <a:pt x="30" y="1"/>
                    <a:pt x="35" y="0"/>
                    <a:pt x="39" y="0"/>
                  </a:cubicBezTo>
                  <a:cubicBezTo>
                    <a:pt x="43" y="0"/>
                    <a:pt x="46" y="1"/>
                    <a:pt x="49" y="2"/>
                  </a:cubicBezTo>
                  <a:cubicBezTo>
                    <a:pt x="52" y="2"/>
                    <a:pt x="55" y="4"/>
                    <a:pt x="57" y="5"/>
                  </a:cubicBezTo>
                  <a:cubicBezTo>
                    <a:pt x="59" y="7"/>
                    <a:pt x="61" y="9"/>
                    <a:pt x="63" y="11"/>
                  </a:cubicBezTo>
                  <a:cubicBezTo>
                    <a:pt x="64" y="13"/>
                    <a:pt x="65" y="16"/>
                    <a:pt x="66" y="18"/>
                  </a:cubicBezTo>
                  <a:cubicBezTo>
                    <a:pt x="69" y="15"/>
                    <a:pt x="72" y="12"/>
                    <a:pt x="75" y="10"/>
                  </a:cubicBezTo>
                  <a:cubicBezTo>
                    <a:pt x="78" y="7"/>
                    <a:pt x="80" y="6"/>
                    <a:pt x="83" y="4"/>
                  </a:cubicBezTo>
                  <a:cubicBezTo>
                    <a:pt x="85" y="3"/>
                    <a:pt x="88" y="2"/>
                    <a:pt x="90" y="1"/>
                  </a:cubicBezTo>
                  <a:cubicBezTo>
                    <a:pt x="92" y="1"/>
                    <a:pt x="94" y="0"/>
                    <a:pt x="97" y="0"/>
                  </a:cubicBezTo>
                  <a:cubicBezTo>
                    <a:pt x="102" y="0"/>
                    <a:pt x="107" y="1"/>
                    <a:pt x="111" y="3"/>
                  </a:cubicBezTo>
                  <a:cubicBezTo>
                    <a:pt x="115" y="5"/>
                    <a:pt x="118" y="8"/>
                    <a:pt x="120" y="11"/>
                  </a:cubicBezTo>
                  <a:cubicBezTo>
                    <a:pt x="122" y="14"/>
                    <a:pt x="124" y="18"/>
                    <a:pt x="125" y="23"/>
                  </a:cubicBezTo>
                  <a:cubicBezTo>
                    <a:pt x="126" y="27"/>
                    <a:pt x="126" y="32"/>
                    <a:pt x="126" y="37"/>
                  </a:cubicBezTo>
                  <a:lnTo>
                    <a:pt x="126" y="92"/>
                  </a:lnTo>
                  <a:close/>
                </a:path>
              </a:pathLst>
            </a:custGeom>
            <a:solidFill>
              <a:schemeClr val="dk1">
                <a:alpha val="49803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Google Shape;68;p8"/>
            <p:cNvSpPr/>
            <p:nvPr/>
          </p:nvSpPr>
          <p:spPr>
            <a:xfrm>
              <a:off x="6467342" y="5879473"/>
              <a:ext cx="77541" cy="138155"/>
            </a:xfrm>
            <a:custGeom>
              <a:rect b="b" l="l" r="r" t="t"/>
              <a:pathLst>
                <a:path extrusionOk="0" h="138" w="77">
                  <a:moveTo>
                    <a:pt x="77" y="89"/>
                  </a:moveTo>
                  <a:cubicBezTo>
                    <a:pt x="77" y="96"/>
                    <a:pt x="76" y="103"/>
                    <a:pt x="75" y="109"/>
                  </a:cubicBezTo>
                  <a:cubicBezTo>
                    <a:pt x="73" y="115"/>
                    <a:pt x="71" y="120"/>
                    <a:pt x="67" y="125"/>
                  </a:cubicBezTo>
                  <a:cubicBezTo>
                    <a:pt x="64" y="129"/>
                    <a:pt x="60" y="132"/>
                    <a:pt x="55" y="134"/>
                  </a:cubicBezTo>
                  <a:cubicBezTo>
                    <a:pt x="51" y="137"/>
                    <a:pt x="45" y="138"/>
                    <a:pt x="39" y="138"/>
                  </a:cubicBezTo>
                  <a:cubicBezTo>
                    <a:pt x="36" y="138"/>
                    <a:pt x="34" y="138"/>
                    <a:pt x="31" y="137"/>
                  </a:cubicBezTo>
                  <a:cubicBezTo>
                    <a:pt x="29" y="136"/>
                    <a:pt x="27" y="136"/>
                    <a:pt x="25" y="134"/>
                  </a:cubicBezTo>
                  <a:cubicBezTo>
                    <a:pt x="22" y="133"/>
                    <a:pt x="20" y="132"/>
                    <a:pt x="18" y="130"/>
                  </a:cubicBezTo>
                  <a:cubicBezTo>
                    <a:pt x="16" y="128"/>
                    <a:pt x="13" y="125"/>
                    <a:pt x="10" y="123"/>
                  </a:cubicBezTo>
                  <a:cubicBezTo>
                    <a:pt x="10" y="134"/>
                    <a:pt x="10" y="134"/>
                    <a:pt x="10" y="134"/>
                  </a:cubicBezTo>
                  <a:cubicBezTo>
                    <a:pt x="10" y="135"/>
                    <a:pt x="10" y="135"/>
                    <a:pt x="10" y="135"/>
                  </a:cubicBezTo>
                  <a:cubicBezTo>
                    <a:pt x="10" y="136"/>
                    <a:pt x="10" y="136"/>
                    <a:pt x="9" y="136"/>
                  </a:cubicBezTo>
                  <a:cubicBezTo>
                    <a:pt x="9" y="136"/>
                    <a:pt x="8" y="137"/>
                    <a:pt x="7" y="137"/>
                  </a:cubicBezTo>
                  <a:cubicBezTo>
                    <a:pt x="7" y="137"/>
                    <a:pt x="6" y="137"/>
                    <a:pt x="5" y="137"/>
                  </a:cubicBezTo>
                  <a:cubicBezTo>
                    <a:pt x="4" y="137"/>
                    <a:pt x="3" y="137"/>
                    <a:pt x="2" y="137"/>
                  </a:cubicBezTo>
                  <a:cubicBezTo>
                    <a:pt x="2" y="137"/>
                    <a:pt x="1" y="136"/>
                    <a:pt x="1" y="136"/>
                  </a:cubicBezTo>
                  <a:cubicBezTo>
                    <a:pt x="0" y="136"/>
                    <a:pt x="0" y="136"/>
                    <a:pt x="0" y="135"/>
                  </a:cubicBezTo>
                  <a:cubicBezTo>
                    <a:pt x="0" y="135"/>
                    <a:pt x="0" y="135"/>
                    <a:pt x="0" y="13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0" y="1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3" y="0"/>
                    <a:pt x="4" y="0"/>
                    <a:pt x="5" y="0"/>
                  </a:cubicBezTo>
                  <a:cubicBezTo>
                    <a:pt x="7" y="0"/>
                    <a:pt x="8" y="0"/>
                    <a:pt x="8" y="0"/>
                  </a:cubicBezTo>
                  <a:cubicBezTo>
                    <a:pt x="9" y="0"/>
                    <a:pt x="10" y="0"/>
                    <a:pt x="10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2"/>
                    <a:pt x="11" y="2"/>
                    <a:pt x="11" y="3"/>
                  </a:cubicBezTo>
                  <a:cubicBezTo>
                    <a:pt x="11" y="58"/>
                    <a:pt x="11" y="58"/>
                    <a:pt x="11" y="58"/>
                  </a:cubicBezTo>
                  <a:cubicBezTo>
                    <a:pt x="14" y="55"/>
                    <a:pt x="17" y="52"/>
                    <a:pt x="19" y="50"/>
                  </a:cubicBezTo>
                  <a:cubicBezTo>
                    <a:pt x="22" y="48"/>
                    <a:pt x="24" y="47"/>
                    <a:pt x="27" y="46"/>
                  </a:cubicBezTo>
                  <a:cubicBezTo>
                    <a:pt x="29" y="44"/>
                    <a:pt x="32" y="44"/>
                    <a:pt x="34" y="43"/>
                  </a:cubicBezTo>
                  <a:cubicBezTo>
                    <a:pt x="36" y="42"/>
                    <a:pt x="39" y="42"/>
                    <a:pt x="41" y="42"/>
                  </a:cubicBezTo>
                  <a:cubicBezTo>
                    <a:pt x="48" y="42"/>
                    <a:pt x="53" y="43"/>
                    <a:pt x="58" y="46"/>
                  </a:cubicBezTo>
                  <a:cubicBezTo>
                    <a:pt x="62" y="48"/>
                    <a:pt x="66" y="52"/>
                    <a:pt x="69" y="56"/>
                  </a:cubicBezTo>
                  <a:cubicBezTo>
                    <a:pt x="72" y="60"/>
                    <a:pt x="74" y="65"/>
                    <a:pt x="75" y="71"/>
                  </a:cubicBezTo>
                  <a:cubicBezTo>
                    <a:pt x="76" y="76"/>
                    <a:pt x="77" y="83"/>
                    <a:pt x="77" y="89"/>
                  </a:cubicBezTo>
                  <a:close/>
                  <a:moveTo>
                    <a:pt x="65" y="91"/>
                  </a:moveTo>
                  <a:cubicBezTo>
                    <a:pt x="65" y="86"/>
                    <a:pt x="64" y="81"/>
                    <a:pt x="64" y="76"/>
                  </a:cubicBezTo>
                  <a:cubicBezTo>
                    <a:pt x="63" y="72"/>
                    <a:pt x="62" y="68"/>
                    <a:pt x="60" y="64"/>
                  </a:cubicBezTo>
                  <a:cubicBezTo>
                    <a:pt x="58" y="61"/>
                    <a:pt x="55" y="58"/>
                    <a:pt x="52" y="55"/>
                  </a:cubicBezTo>
                  <a:cubicBezTo>
                    <a:pt x="49" y="53"/>
                    <a:pt x="45" y="52"/>
                    <a:pt x="40" y="52"/>
                  </a:cubicBezTo>
                  <a:cubicBezTo>
                    <a:pt x="38" y="52"/>
                    <a:pt x="36" y="53"/>
                    <a:pt x="34" y="53"/>
                  </a:cubicBezTo>
                  <a:cubicBezTo>
                    <a:pt x="31" y="54"/>
                    <a:pt x="29" y="55"/>
                    <a:pt x="27" y="56"/>
                  </a:cubicBezTo>
                  <a:cubicBezTo>
                    <a:pt x="24" y="58"/>
                    <a:pt x="22" y="60"/>
                    <a:pt x="19" y="62"/>
                  </a:cubicBezTo>
                  <a:cubicBezTo>
                    <a:pt x="17" y="65"/>
                    <a:pt x="14" y="68"/>
                    <a:pt x="11" y="71"/>
                  </a:cubicBezTo>
                  <a:cubicBezTo>
                    <a:pt x="11" y="110"/>
                    <a:pt x="11" y="110"/>
                    <a:pt x="11" y="110"/>
                  </a:cubicBezTo>
                  <a:cubicBezTo>
                    <a:pt x="16" y="115"/>
                    <a:pt x="21" y="120"/>
                    <a:pt x="26" y="123"/>
                  </a:cubicBezTo>
                  <a:cubicBezTo>
                    <a:pt x="30" y="126"/>
                    <a:pt x="35" y="128"/>
                    <a:pt x="40" y="128"/>
                  </a:cubicBezTo>
                  <a:cubicBezTo>
                    <a:pt x="44" y="128"/>
                    <a:pt x="48" y="127"/>
                    <a:pt x="51" y="125"/>
                  </a:cubicBezTo>
                  <a:cubicBezTo>
                    <a:pt x="54" y="122"/>
                    <a:pt x="57" y="120"/>
                    <a:pt x="59" y="116"/>
                  </a:cubicBezTo>
                  <a:cubicBezTo>
                    <a:pt x="61" y="113"/>
                    <a:pt x="63" y="109"/>
                    <a:pt x="63" y="104"/>
                  </a:cubicBezTo>
                  <a:cubicBezTo>
                    <a:pt x="64" y="100"/>
                    <a:pt x="65" y="95"/>
                    <a:pt x="65" y="91"/>
                  </a:cubicBezTo>
                  <a:close/>
                </a:path>
              </a:pathLst>
            </a:custGeom>
            <a:solidFill>
              <a:schemeClr val="dk1">
                <a:alpha val="49803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Google Shape;69;p8"/>
            <p:cNvSpPr/>
            <p:nvPr/>
          </p:nvSpPr>
          <p:spPr>
            <a:xfrm>
              <a:off x="6555960" y="5921385"/>
              <a:ext cx="80706" cy="96242"/>
            </a:xfrm>
            <a:custGeom>
              <a:rect b="b" l="l" r="r" t="t"/>
              <a:pathLst>
                <a:path extrusionOk="0" h="96" w="78">
                  <a:moveTo>
                    <a:pt x="78" y="43"/>
                  </a:moveTo>
                  <a:cubicBezTo>
                    <a:pt x="78" y="46"/>
                    <a:pt x="78" y="47"/>
                    <a:pt x="76" y="48"/>
                  </a:cubicBezTo>
                  <a:cubicBezTo>
                    <a:pt x="75" y="49"/>
                    <a:pt x="74" y="50"/>
                    <a:pt x="7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5"/>
                    <a:pt x="13" y="60"/>
                    <a:pt x="14" y="64"/>
                  </a:cubicBezTo>
                  <a:cubicBezTo>
                    <a:pt x="15" y="69"/>
                    <a:pt x="17" y="73"/>
                    <a:pt x="19" y="76"/>
                  </a:cubicBezTo>
                  <a:cubicBezTo>
                    <a:pt x="22" y="79"/>
                    <a:pt x="25" y="81"/>
                    <a:pt x="29" y="83"/>
                  </a:cubicBezTo>
                  <a:cubicBezTo>
                    <a:pt x="33" y="85"/>
                    <a:pt x="38" y="86"/>
                    <a:pt x="44" y="86"/>
                  </a:cubicBezTo>
                  <a:cubicBezTo>
                    <a:pt x="48" y="86"/>
                    <a:pt x="51" y="85"/>
                    <a:pt x="55" y="85"/>
                  </a:cubicBezTo>
                  <a:cubicBezTo>
                    <a:pt x="58" y="84"/>
                    <a:pt x="61" y="83"/>
                    <a:pt x="63" y="82"/>
                  </a:cubicBezTo>
                  <a:cubicBezTo>
                    <a:pt x="66" y="81"/>
                    <a:pt x="67" y="81"/>
                    <a:pt x="69" y="80"/>
                  </a:cubicBezTo>
                  <a:cubicBezTo>
                    <a:pt x="71" y="79"/>
                    <a:pt x="72" y="79"/>
                    <a:pt x="72" y="79"/>
                  </a:cubicBezTo>
                  <a:cubicBezTo>
                    <a:pt x="73" y="79"/>
                    <a:pt x="73" y="79"/>
                    <a:pt x="73" y="79"/>
                  </a:cubicBezTo>
                  <a:cubicBezTo>
                    <a:pt x="74" y="79"/>
                    <a:pt x="74" y="80"/>
                    <a:pt x="74" y="80"/>
                  </a:cubicBezTo>
                  <a:cubicBezTo>
                    <a:pt x="74" y="80"/>
                    <a:pt x="74" y="81"/>
                    <a:pt x="75" y="82"/>
                  </a:cubicBezTo>
                  <a:cubicBezTo>
                    <a:pt x="75" y="82"/>
                    <a:pt x="75" y="83"/>
                    <a:pt x="75" y="84"/>
                  </a:cubicBezTo>
                  <a:cubicBezTo>
                    <a:pt x="75" y="84"/>
                    <a:pt x="75" y="85"/>
                    <a:pt x="75" y="85"/>
                  </a:cubicBezTo>
                  <a:cubicBezTo>
                    <a:pt x="75" y="86"/>
                    <a:pt x="74" y="86"/>
                    <a:pt x="74" y="86"/>
                  </a:cubicBezTo>
                  <a:cubicBezTo>
                    <a:pt x="74" y="87"/>
                    <a:pt x="74" y="87"/>
                    <a:pt x="74" y="88"/>
                  </a:cubicBezTo>
                  <a:cubicBezTo>
                    <a:pt x="74" y="88"/>
                    <a:pt x="73" y="88"/>
                    <a:pt x="73" y="88"/>
                  </a:cubicBezTo>
                  <a:cubicBezTo>
                    <a:pt x="73" y="89"/>
                    <a:pt x="72" y="89"/>
                    <a:pt x="70" y="90"/>
                  </a:cubicBezTo>
                  <a:cubicBezTo>
                    <a:pt x="68" y="91"/>
                    <a:pt x="66" y="92"/>
                    <a:pt x="63" y="93"/>
                  </a:cubicBezTo>
                  <a:cubicBezTo>
                    <a:pt x="61" y="93"/>
                    <a:pt x="58" y="94"/>
                    <a:pt x="54" y="95"/>
                  </a:cubicBezTo>
                  <a:cubicBezTo>
                    <a:pt x="50" y="95"/>
                    <a:pt x="46" y="96"/>
                    <a:pt x="42" y="96"/>
                  </a:cubicBezTo>
                  <a:cubicBezTo>
                    <a:pt x="35" y="96"/>
                    <a:pt x="29" y="95"/>
                    <a:pt x="24" y="93"/>
                  </a:cubicBezTo>
                  <a:cubicBezTo>
                    <a:pt x="19" y="91"/>
                    <a:pt x="14" y="88"/>
                    <a:pt x="11" y="84"/>
                  </a:cubicBezTo>
                  <a:cubicBezTo>
                    <a:pt x="7" y="80"/>
                    <a:pt x="4" y="75"/>
                    <a:pt x="3" y="69"/>
                  </a:cubicBezTo>
                  <a:cubicBezTo>
                    <a:pt x="1" y="63"/>
                    <a:pt x="0" y="56"/>
                    <a:pt x="0" y="48"/>
                  </a:cubicBezTo>
                  <a:cubicBezTo>
                    <a:pt x="0" y="41"/>
                    <a:pt x="1" y="34"/>
                    <a:pt x="3" y="28"/>
                  </a:cubicBezTo>
                  <a:cubicBezTo>
                    <a:pt x="5" y="22"/>
                    <a:pt x="7" y="17"/>
                    <a:pt x="11" y="13"/>
                  </a:cubicBezTo>
                  <a:cubicBezTo>
                    <a:pt x="14" y="9"/>
                    <a:pt x="19" y="6"/>
                    <a:pt x="24" y="3"/>
                  </a:cubicBezTo>
                  <a:cubicBezTo>
                    <a:pt x="29" y="1"/>
                    <a:pt x="35" y="0"/>
                    <a:pt x="41" y="0"/>
                  </a:cubicBezTo>
                  <a:cubicBezTo>
                    <a:pt x="47" y="0"/>
                    <a:pt x="53" y="1"/>
                    <a:pt x="58" y="4"/>
                  </a:cubicBezTo>
                  <a:cubicBezTo>
                    <a:pt x="62" y="6"/>
                    <a:pt x="66" y="9"/>
                    <a:pt x="69" y="12"/>
                  </a:cubicBezTo>
                  <a:cubicBezTo>
                    <a:pt x="72" y="16"/>
                    <a:pt x="75" y="21"/>
                    <a:pt x="76" y="26"/>
                  </a:cubicBezTo>
                  <a:cubicBezTo>
                    <a:pt x="77" y="30"/>
                    <a:pt x="78" y="36"/>
                    <a:pt x="78" y="41"/>
                  </a:cubicBezTo>
                  <a:lnTo>
                    <a:pt x="78" y="43"/>
                  </a:lnTo>
                  <a:close/>
                  <a:moveTo>
                    <a:pt x="66" y="40"/>
                  </a:moveTo>
                  <a:cubicBezTo>
                    <a:pt x="66" y="31"/>
                    <a:pt x="64" y="23"/>
                    <a:pt x="60" y="18"/>
                  </a:cubicBezTo>
                  <a:cubicBezTo>
                    <a:pt x="55" y="13"/>
                    <a:pt x="49" y="10"/>
                    <a:pt x="40" y="10"/>
                  </a:cubicBezTo>
                  <a:cubicBezTo>
                    <a:pt x="36" y="10"/>
                    <a:pt x="32" y="11"/>
                    <a:pt x="28" y="13"/>
                  </a:cubicBezTo>
                  <a:cubicBezTo>
                    <a:pt x="25" y="14"/>
                    <a:pt x="22" y="17"/>
                    <a:pt x="20" y="19"/>
                  </a:cubicBezTo>
                  <a:cubicBezTo>
                    <a:pt x="17" y="22"/>
                    <a:pt x="16" y="25"/>
                    <a:pt x="14" y="29"/>
                  </a:cubicBezTo>
                  <a:cubicBezTo>
                    <a:pt x="13" y="32"/>
                    <a:pt x="12" y="36"/>
                    <a:pt x="12" y="40"/>
                  </a:cubicBezTo>
                  <a:lnTo>
                    <a:pt x="66" y="40"/>
                  </a:lnTo>
                  <a:close/>
                </a:path>
              </a:pathLst>
            </a:custGeom>
            <a:solidFill>
              <a:schemeClr val="dk1">
                <a:alpha val="49803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Google Shape;70;p8"/>
            <p:cNvSpPr/>
            <p:nvPr/>
          </p:nvSpPr>
          <p:spPr>
            <a:xfrm>
              <a:off x="6654072" y="5921385"/>
              <a:ext cx="49057" cy="96242"/>
            </a:xfrm>
            <a:custGeom>
              <a:rect b="b" l="l" r="r" t="t"/>
              <a:pathLst>
                <a:path extrusionOk="0" h="95" w="49">
                  <a:moveTo>
                    <a:pt x="49" y="8"/>
                  </a:moveTo>
                  <a:cubicBezTo>
                    <a:pt x="49" y="9"/>
                    <a:pt x="49" y="10"/>
                    <a:pt x="49" y="11"/>
                  </a:cubicBezTo>
                  <a:cubicBezTo>
                    <a:pt x="49" y="11"/>
                    <a:pt x="49" y="12"/>
                    <a:pt x="49" y="12"/>
                  </a:cubicBezTo>
                  <a:cubicBezTo>
                    <a:pt x="49" y="13"/>
                    <a:pt x="48" y="13"/>
                    <a:pt x="48" y="13"/>
                  </a:cubicBezTo>
                  <a:cubicBezTo>
                    <a:pt x="48" y="14"/>
                    <a:pt x="48" y="14"/>
                    <a:pt x="47" y="14"/>
                  </a:cubicBezTo>
                  <a:cubicBezTo>
                    <a:pt x="47" y="14"/>
                    <a:pt x="46" y="14"/>
                    <a:pt x="45" y="13"/>
                  </a:cubicBezTo>
                  <a:cubicBezTo>
                    <a:pt x="44" y="13"/>
                    <a:pt x="43" y="13"/>
                    <a:pt x="42" y="12"/>
                  </a:cubicBezTo>
                  <a:cubicBezTo>
                    <a:pt x="41" y="12"/>
                    <a:pt x="40" y="12"/>
                    <a:pt x="39" y="11"/>
                  </a:cubicBezTo>
                  <a:cubicBezTo>
                    <a:pt x="38" y="11"/>
                    <a:pt x="36" y="11"/>
                    <a:pt x="35" y="11"/>
                  </a:cubicBezTo>
                  <a:cubicBezTo>
                    <a:pt x="33" y="11"/>
                    <a:pt x="31" y="11"/>
                    <a:pt x="30" y="12"/>
                  </a:cubicBezTo>
                  <a:cubicBezTo>
                    <a:pt x="28" y="13"/>
                    <a:pt x="26" y="14"/>
                    <a:pt x="24" y="16"/>
                  </a:cubicBezTo>
                  <a:cubicBezTo>
                    <a:pt x="22" y="17"/>
                    <a:pt x="20" y="20"/>
                    <a:pt x="18" y="22"/>
                  </a:cubicBezTo>
                  <a:cubicBezTo>
                    <a:pt x="16" y="25"/>
                    <a:pt x="14" y="28"/>
                    <a:pt x="12" y="32"/>
                  </a:cubicBezTo>
                  <a:cubicBezTo>
                    <a:pt x="12" y="92"/>
                    <a:pt x="12" y="92"/>
                    <a:pt x="12" y="92"/>
                  </a:cubicBezTo>
                  <a:cubicBezTo>
                    <a:pt x="12" y="93"/>
                    <a:pt x="12" y="93"/>
                    <a:pt x="11" y="93"/>
                  </a:cubicBezTo>
                  <a:cubicBezTo>
                    <a:pt x="11" y="94"/>
                    <a:pt x="11" y="94"/>
                    <a:pt x="10" y="94"/>
                  </a:cubicBezTo>
                  <a:cubicBezTo>
                    <a:pt x="10" y="94"/>
                    <a:pt x="9" y="94"/>
                    <a:pt x="9" y="95"/>
                  </a:cubicBezTo>
                  <a:cubicBezTo>
                    <a:pt x="8" y="95"/>
                    <a:pt x="7" y="95"/>
                    <a:pt x="6" y="95"/>
                  </a:cubicBezTo>
                  <a:cubicBezTo>
                    <a:pt x="5" y="95"/>
                    <a:pt x="4" y="95"/>
                    <a:pt x="3" y="95"/>
                  </a:cubicBezTo>
                  <a:cubicBezTo>
                    <a:pt x="2" y="94"/>
                    <a:pt x="2" y="94"/>
                    <a:pt x="1" y="94"/>
                  </a:cubicBezTo>
                  <a:cubicBezTo>
                    <a:pt x="1" y="94"/>
                    <a:pt x="0" y="94"/>
                    <a:pt x="0" y="93"/>
                  </a:cubicBezTo>
                  <a:cubicBezTo>
                    <a:pt x="0" y="93"/>
                    <a:pt x="0" y="93"/>
                    <a:pt x="0" y="9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1" y="2"/>
                    <a:pt x="1" y="2"/>
                  </a:cubicBezTo>
                  <a:cubicBezTo>
                    <a:pt x="2" y="2"/>
                    <a:pt x="2" y="2"/>
                    <a:pt x="3" y="1"/>
                  </a:cubicBezTo>
                  <a:cubicBezTo>
                    <a:pt x="4" y="1"/>
                    <a:pt x="4" y="1"/>
                    <a:pt x="6" y="1"/>
                  </a:cubicBezTo>
                  <a:cubicBezTo>
                    <a:pt x="7" y="1"/>
                    <a:pt x="8" y="1"/>
                    <a:pt x="8" y="1"/>
                  </a:cubicBezTo>
                  <a:cubicBezTo>
                    <a:pt x="9" y="2"/>
                    <a:pt x="10" y="2"/>
                    <a:pt x="10" y="2"/>
                  </a:cubicBezTo>
                  <a:cubicBezTo>
                    <a:pt x="10" y="2"/>
                    <a:pt x="11" y="2"/>
                    <a:pt x="11" y="3"/>
                  </a:cubicBezTo>
                  <a:cubicBezTo>
                    <a:pt x="11" y="3"/>
                    <a:pt x="11" y="3"/>
                    <a:pt x="11" y="4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4" y="14"/>
                    <a:pt x="16" y="11"/>
                    <a:pt x="18" y="9"/>
                  </a:cubicBezTo>
                  <a:cubicBezTo>
                    <a:pt x="20" y="7"/>
                    <a:pt x="22" y="5"/>
                    <a:pt x="24" y="3"/>
                  </a:cubicBezTo>
                  <a:cubicBezTo>
                    <a:pt x="26" y="2"/>
                    <a:pt x="28" y="1"/>
                    <a:pt x="30" y="1"/>
                  </a:cubicBezTo>
                  <a:cubicBezTo>
                    <a:pt x="32" y="0"/>
                    <a:pt x="34" y="0"/>
                    <a:pt x="36" y="0"/>
                  </a:cubicBezTo>
                  <a:cubicBezTo>
                    <a:pt x="37" y="0"/>
                    <a:pt x="38" y="0"/>
                    <a:pt x="39" y="0"/>
                  </a:cubicBezTo>
                  <a:cubicBezTo>
                    <a:pt x="40" y="0"/>
                    <a:pt x="41" y="1"/>
                    <a:pt x="42" y="1"/>
                  </a:cubicBezTo>
                  <a:cubicBezTo>
                    <a:pt x="44" y="1"/>
                    <a:pt x="45" y="1"/>
                    <a:pt x="46" y="2"/>
                  </a:cubicBezTo>
                  <a:cubicBezTo>
                    <a:pt x="47" y="2"/>
                    <a:pt x="47" y="3"/>
                    <a:pt x="48" y="3"/>
                  </a:cubicBezTo>
                  <a:cubicBezTo>
                    <a:pt x="48" y="3"/>
                    <a:pt x="48" y="3"/>
                    <a:pt x="49" y="4"/>
                  </a:cubicBezTo>
                  <a:cubicBezTo>
                    <a:pt x="49" y="4"/>
                    <a:pt x="49" y="4"/>
                    <a:pt x="49" y="4"/>
                  </a:cubicBezTo>
                  <a:cubicBezTo>
                    <a:pt x="49" y="5"/>
                    <a:pt x="49" y="5"/>
                    <a:pt x="49" y="6"/>
                  </a:cubicBezTo>
                  <a:cubicBezTo>
                    <a:pt x="49" y="7"/>
                    <a:pt x="49" y="7"/>
                    <a:pt x="49" y="8"/>
                  </a:cubicBezTo>
                  <a:close/>
                </a:path>
              </a:pathLst>
            </a:custGeom>
            <a:solidFill>
              <a:schemeClr val="dk1">
                <a:alpha val="49803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71;p8"/>
            <p:cNvSpPr/>
            <p:nvPr/>
          </p:nvSpPr>
          <p:spPr>
            <a:xfrm>
              <a:off x="6701546" y="5921385"/>
              <a:ext cx="61717" cy="96242"/>
            </a:xfrm>
            <a:custGeom>
              <a:rect b="b" l="l" r="r" t="t"/>
              <a:pathLst>
                <a:path extrusionOk="0" h="96" w="60">
                  <a:moveTo>
                    <a:pt x="60" y="69"/>
                  </a:moveTo>
                  <a:cubicBezTo>
                    <a:pt x="60" y="73"/>
                    <a:pt x="59" y="77"/>
                    <a:pt x="58" y="80"/>
                  </a:cubicBezTo>
                  <a:cubicBezTo>
                    <a:pt x="56" y="83"/>
                    <a:pt x="54" y="86"/>
                    <a:pt x="51" y="89"/>
                  </a:cubicBezTo>
                  <a:cubicBezTo>
                    <a:pt x="48" y="91"/>
                    <a:pt x="45" y="93"/>
                    <a:pt x="41" y="94"/>
                  </a:cubicBezTo>
                  <a:cubicBezTo>
                    <a:pt x="37" y="95"/>
                    <a:pt x="32" y="96"/>
                    <a:pt x="27" y="96"/>
                  </a:cubicBezTo>
                  <a:cubicBezTo>
                    <a:pt x="24" y="96"/>
                    <a:pt x="21" y="96"/>
                    <a:pt x="19" y="95"/>
                  </a:cubicBezTo>
                  <a:cubicBezTo>
                    <a:pt x="16" y="95"/>
                    <a:pt x="13" y="94"/>
                    <a:pt x="11" y="93"/>
                  </a:cubicBezTo>
                  <a:cubicBezTo>
                    <a:pt x="9" y="92"/>
                    <a:pt x="7" y="92"/>
                    <a:pt x="6" y="91"/>
                  </a:cubicBezTo>
                  <a:cubicBezTo>
                    <a:pt x="4" y="90"/>
                    <a:pt x="3" y="89"/>
                    <a:pt x="2" y="89"/>
                  </a:cubicBezTo>
                  <a:cubicBezTo>
                    <a:pt x="1" y="88"/>
                    <a:pt x="1" y="87"/>
                    <a:pt x="1" y="86"/>
                  </a:cubicBezTo>
                  <a:cubicBezTo>
                    <a:pt x="0" y="85"/>
                    <a:pt x="0" y="84"/>
                    <a:pt x="0" y="82"/>
                  </a:cubicBezTo>
                  <a:cubicBezTo>
                    <a:pt x="0" y="81"/>
                    <a:pt x="0" y="81"/>
                    <a:pt x="0" y="80"/>
                  </a:cubicBezTo>
                  <a:cubicBezTo>
                    <a:pt x="0" y="79"/>
                    <a:pt x="1" y="79"/>
                    <a:pt x="1" y="78"/>
                  </a:cubicBezTo>
                  <a:cubicBezTo>
                    <a:pt x="1" y="78"/>
                    <a:pt x="1" y="78"/>
                    <a:pt x="2" y="77"/>
                  </a:cubicBezTo>
                  <a:cubicBezTo>
                    <a:pt x="2" y="77"/>
                    <a:pt x="2" y="77"/>
                    <a:pt x="3" y="77"/>
                  </a:cubicBezTo>
                  <a:cubicBezTo>
                    <a:pt x="3" y="77"/>
                    <a:pt x="4" y="77"/>
                    <a:pt x="6" y="78"/>
                  </a:cubicBezTo>
                  <a:cubicBezTo>
                    <a:pt x="7" y="79"/>
                    <a:pt x="9" y="80"/>
                    <a:pt x="11" y="81"/>
                  </a:cubicBezTo>
                  <a:cubicBezTo>
                    <a:pt x="13" y="82"/>
                    <a:pt x="15" y="83"/>
                    <a:pt x="18" y="84"/>
                  </a:cubicBezTo>
                  <a:cubicBezTo>
                    <a:pt x="21" y="85"/>
                    <a:pt x="24" y="86"/>
                    <a:pt x="28" y="86"/>
                  </a:cubicBezTo>
                  <a:cubicBezTo>
                    <a:pt x="31" y="86"/>
                    <a:pt x="34" y="85"/>
                    <a:pt x="36" y="85"/>
                  </a:cubicBezTo>
                  <a:cubicBezTo>
                    <a:pt x="39" y="84"/>
                    <a:pt x="41" y="83"/>
                    <a:pt x="43" y="82"/>
                  </a:cubicBezTo>
                  <a:cubicBezTo>
                    <a:pt x="45" y="80"/>
                    <a:pt x="46" y="79"/>
                    <a:pt x="47" y="77"/>
                  </a:cubicBezTo>
                  <a:cubicBezTo>
                    <a:pt x="48" y="75"/>
                    <a:pt x="49" y="72"/>
                    <a:pt x="49" y="70"/>
                  </a:cubicBezTo>
                  <a:cubicBezTo>
                    <a:pt x="49" y="67"/>
                    <a:pt x="48" y="65"/>
                    <a:pt x="47" y="63"/>
                  </a:cubicBezTo>
                  <a:cubicBezTo>
                    <a:pt x="45" y="61"/>
                    <a:pt x="44" y="59"/>
                    <a:pt x="42" y="58"/>
                  </a:cubicBezTo>
                  <a:cubicBezTo>
                    <a:pt x="39" y="56"/>
                    <a:pt x="37" y="55"/>
                    <a:pt x="34" y="54"/>
                  </a:cubicBezTo>
                  <a:cubicBezTo>
                    <a:pt x="32" y="53"/>
                    <a:pt x="29" y="52"/>
                    <a:pt x="26" y="51"/>
                  </a:cubicBezTo>
                  <a:cubicBezTo>
                    <a:pt x="23" y="50"/>
                    <a:pt x="20" y="48"/>
                    <a:pt x="18" y="47"/>
                  </a:cubicBezTo>
                  <a:cubicBezTo>
                    <a:pt x="15" y="46"/>
                    <a:pt x="12" y="44"/>
                    <a:pt x="10" y="42"/>
                  </a:cubicBezTo>
                  <a:cubicBezTo>
                    <a:pt x="8" y="40"/>
                    <a:pt x="7" y="38"/>
                    <a:pt x="5" y="35"/>
                  </a:cubicBezTo>
                  <a:cubicBezTo>
                    <a:pt x="4" y="32"/>
                    <a:pt x="3" y="29"/>
                    <a:pt x="3" y="25"/>
                  </a:cubicBezTo>
                  <a:cubicBezTo>
                    <a:pt x="3" y="22"/>
                    <a:pt x="4" y="19"/>
                    <a:pt x="5" y="16"/>
                  </a:cubicBezTo>
                  <a:cubicBezTo>
                    <a:pt x="6" y="13"/>
                    <a:pt x="8" y="10"/>
                    <a:pt x="10" y="8"/>
                  </a:cubicBezTo>
                  <a:cubicBezTo>
                    <a:pt x="13" y="6"/>
                    <a:pt x="16" y="4"/>
                    <a:pt x="20" y="2"/>
                  </a:cubicBezTo>
                  <a:cubicBezTo>
                    <a:pt x="24" y="1"/>
                    <a:pt x="28" y="0"/>
                    <a:pt x="33" y="0"/>
                  </a:cubicBezTo>
                  <a:cubicBezTo>
                    <a:pt x="36" y="0"/>
                    <a:pt x="38" y="0"/>
                    <a:pt x="40" y="1"/>
                  </a:cubicBezTo>
                  <a:cubicBezTo>
                    <a:pt x="42" y="1"/>
                    <a:pt x="44" y="2"/>
                    <a:pt x="46" y="2"/>
                  </a:cubicBezTo>
                  <a:cubicBezTo>
                    <a:pt x="48" y="3"/>
                    <a:pt x="49" y="3"/>
                    <a:pt x="51" y="4"/>
                  </a:cubicBezTo>
                  <a:cubicBezTo>
                    <a:pt x="52" y="5"/>
                    <a:pt x="53" y="5"/>
                    <a:pt x="54" y="6"/>
                  </a:cubicBezTo>
                  <a:cubicBezTo>
                    <a:pt x="54" y="6"/>
                    <a:pt x="55" y="7"/>
                    <a:pt x="55" y="7"/>
                  </a:cubicBezTo>
                  <a:cubicBezTo>
                    <a:pt x="55" y="8"/>
                    <a:pt x="55" y="8"/>
                    <a:pt x="56" y="8"/>
                  </a:cubicBezTo>
                  <a:cubicBezTo>
                    <a:pt x="56" y="9"/>
                    <a:pt x="56" y="9"/>
                    <a:pt x="56" y="10"/>
                  </a:cubicBezTo>
                  <a:cubicBezTo>
                    <a:pt x="56" y="10"/>
                    <a:pt x="56" y="11"/>
                    <a:pt x="56" y="12"/>
                  </a:cubicBezTo>
                  <a:cubicBezTo>
                    <a:pt x="56" y="13"/>
                    <a:pt x="56" y="13"/>
                    <a:pt x="56" y="14"/>
                  </a:cubicBezTo>
                  <a:cubicBezTo>
                    <a:pt x="56" y="14"/>
                    <a:pt x="55" y="15"/>
                    <a:pt x="55" y="15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54" y="17"/>
                    <a:pt x="54" y="17"/>
                    <a:pt x="54" y="17"/>
                  </a:cubicBezTo>
                  <a:cubicBezTo>
                    <a:pt x="53" y="17"/>
                    <a:pt x="52" y="16"/>
                    <a:pt x="51" y="16"/>
                  </a:cubicBezTo>
                  <a:cubicBezTo>
                    <a:pt x="50" y="15"/>
                    <a:pt x="49" y="14"/>
                    <a:pt x="47" y="13"/>
                  </a:cubicBezTo>
                  <a:cubicBezTo>
                    <a:pt x="45" y="13"/>
                    <a:pt x="43" y="12"/>
                    <a:pt x="41" y="11"/>
                  </a:cubicBezTo>
                  <a:cubicBezTo>
                    <a:pt x="39" y="10"/>
                    <a:pt x="36" y="10"/>
                    <a:pt x="33" y="10"/>
                  </a:cubicBezTo>
                  <a:cubicBezTo>
                    <a:pt x="30" y="10"/>
                    <a:pt x="27" y="10"/>
                    <a:pt x="25" y="11"/>
                  </a:cubicBezTo>
                  <a:cubicBezTo>
                    <a:pt x="22" y="12"/>
                    <a:pt x="21" y="13"/>
                    <a:pt x="19" y="14"/>
                  </a:cubicBezTo>
                  <a:cubicBezTo>
                    <a:pt x="18" y="15"/>
                    <a:pt x="16" y="17"/>
                    <a:pt x="16" y="19"/>
                  </a:cubicBezTo>
                  <a:cubicBezTo>
                    <a:pt x="15" y="20"/>
                    <a:pt x="15" y="22"/>
                    <a:pt x="15" y="24"/>
                  </a:cubicBezTo>
                  <a:cubicBezTo>
                    <a:pt x="15" y="27"/>
                    <a:pt x="15" y="30"/>
                    <a:pt x="16" y="32"/>
                  </a:cubicBezTo>
                  <a:cubicBezTo>
                    <a:pt x="18" y="34"/>
                    <a:pt x="20" y="35"/>
                    <a:pt x="22" y="37"/>
                  </a:cubicBezTo>
                  <a:cubicBezTo>
                    <a:pt x="24" y="38"/>
                    <a:pt x="26" y="39"/>
                    <a:pt x="29" y="41"/>
                  </a:cubicBezTo>
                  <a:cubicBezTo>
                    <a:pt x="32" y="42"/>
                    <a:pt x="35" y="43"/>
                    <a:pt x="37" y="44"/>
                  </a:cubicBezTo>
                  <a:cubicBezTo>
                    <a:pt x="40" y="45"/>
                    <a:pt x="43" y="46"/>
                    <a:pt x="46" y="48"/>
                  </a:cubicBezTo>
                  <a:cubicBezTo>
                    <a:pt x="49" y="49"/>
                    <a:pt x="51" y="50"/>
                    <a:pt x="53" y="52"/>
                  </a:cubicBezTo>
                  <a:cubicBezTo>
                    <a:pt x="55" y="54"/>
                    <a:pt x="57" y="57"/>
                    <a:pt x="58" y="59"/>
                  </a:cubicBezTo>
                  <a:cubicBezTo>
                    <a:pt x="60" y="62"/>
                    <a:pt x="60" y="65"/>
                    <a:pt x="60" y="69"/>
                  </a:cubicBezTo>
                  <a:close/>
                </a:path>
              </a:pathLst>
            </a:custGeom>
            <a:solidFill>
              <a:schemeClr val="dk1">
                <a:alpha val="49803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72;p8"/>
            <p:cNvSpPr/>
            <p:nvPr/>
          </p:nvSpPr>
          <p:spPr>
            <a:xfrm>
              <a:off x="5432410" y="5711825"/>
              <a:ext cx="136092" cy="153678"/>
            </a:xfrm>
            <a:custGeom>
              <a:rect b="b" l="l" r="r" t="t"/>
              <a:pathLst>
                <a:path extrusionOk="0" h="99" w="86">
                  <a:moveTo>
                    <a:pt x="86" y="99"/>
                  </a:moveTo>
                  <a:lnTo>
                    <a:pt x="86" y="0"/>
                  </a:lnTo>
                  <a:lnTo>
                    <a:pt x="0" y="50"/>
                  </a:lnTo>
                  <a:lnTo>
                    <a:pt x="86" y="99"/>
                  </a:lnTo>
                  <a:close/>
                </a:path>
              </a:pathLst>
            </a:custGeom>
            <a:solidFill>
              <a:srgbClr val="55B33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Google Shape;73;p8"/>
            <p:cNvSpPr/>
            <p:nvPr/>
          </p:nvSpPr>
          <p:spPr>
            <a:xfrm>
              <a:off x="5432410" y="5711825"/>
              <a:ext cx="136092" cy="153678"/>
            </a:xfrm>
            <a:custGeom>
              <a:rect b="b" l="l" r="r" t="t"/>
              <a:pathLst>
                <a:path extrusionOk="0" h="99" w="86">
                  <a:moveTo>
                    <a:pt x="86" y="99"/>
                  </a:moveTo>
                  <a:lnTo>
                    <a:pt x="86" y="0"/>
                  </a:lnTo>
                  <a:lnTo>
                    <a:pt x="0" y="5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74;p8"/>
            <p:cNvSpPr/>
            <p:nvPr/>
          </p:nvSpPr>
          <p:spPr>
            <a:xfrm>
              <a:off x="5427663" y="5804963"/>
              <a:ext cx="136092" cy="152125"/>
            </a:xfrm>
            <a:custGeom>
              <a:rect b="b" l="l" r="r" t="t"/>
              <a:pathLst>
                <a:path extrusionOk="0" h="98" w="86">
                  <a:moveTo>
                    <a:pt x="0" y="0"/>
                  </a:moveTo>
                  <a:lnTo>
                    <a:pt x="0" y="98"/>
                  </a:lnTo>
                  <a:lnTo>
                    <a:pt x="86" y="48"/>
                  </a:lnTo>
                  <a:lnTo>
                    <a:pt x="86" y="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98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75;p8"/>
            <p:cNvSpPr/>
            <p:nvPr/>
          </p:nvSpPr>
          <p:spPr>
            <a:xfrm>
              <a:off x="5432410" y="5894996"/>
              <a:ext cx="136092" cy="153678"/>
            </a:xfrm>
            <a:custGeom>
              <a:rect b="b" l="l" r="r" t="t"/>
              <a:pathLst>
                <a:path extrusionOk="0" h="99" w="86">
                  <a:moveTo>
                    <a:pt x="86" y="99"/>
                  </a:moveTo>
                  <a:lnTo>
                    <a:pt x="86" y="0"/>
                  </a:lnTo>
                  <a:lnTo>
                    <a:pt x="0" y="50"/>
                  </a:lnTo>
                  <a:lnTo>
                    <a:pt x="86" y="99"/>
                  </a:lnTo>
                  <a:close/>
                </a:path>
              </a:pathLst>
            </a:custGeom>
            <a:solidFill>
              <a:srgbClr val="E8382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Google Shape;76;p8"/>
            <p:cNvSpPr/>
            <p:nvPr/>
          </p:nvSpPr>
          <p:spPr>
            <a:xfrm>
              <a:off x="5582745" y="5711825"/>
              <a:ext cx="136092" cy="153678"/>
            </a:xfrm>
            <a:custGeom>
              <a:rect b="b" l="l" r="r" t="t"/>
              <a:pathLst>
                <a:path extrusionOk="0" h="99" w="86">
                  <a:moveTo>
                    <a:pt x="86" y="50"/>
                  </a:moveTo>
                  <a:lnTo>
                    <a:pt x="0" y="0"/>
                  </a:lnTo>
                  <a:lnTo>
                    <a:pt x="0" y="99"/>
                  </a:lnTo>
                  <a:lnTo>
                    <a:pt x="86" y="50"/>
                  </a:lnTo>
                  <a:close/>
                </a:path>
              </a:pathLst>
            </a:custGeom>
            <a:solidFill>
              <a:srgbClr val="00A0E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888888"/>
        </a:solid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7"/>
          <p:cNvSpPr txBox="1"/>
          <p:nvPr>
            <p:ph type="title"/>
          </p:nvPr>
        </p:nvSpPr>
        <p:spPr>
          <a:xfrm>
            <a:off x="179512" y="25574"/>
            <a:ext cx="7661100" cy="79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Calibri"/>
              <a:buNone/>
            </a:pPr>
            <a:r>
              <a:rPr lang="en-US"/>
              <a:t>FinRL </a:t>
            </a:r>
            <a:endParaRPr/>
          </a:p>
        </p:txBody>
      </p:sp>
      <p:sp>
        <p:nvSpPr>
          <p:cNvPr id="150" name="Google Shape;150;p17"/>
          <p:cNvSpPr/>
          <p:nvPr/>
        </p:nvSpPr>
        <p:spPr>
          <a:xfrm>
            <a:off x="10575" y="898200"/>
            <a:ext cx="9144000" cy="5959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" name="Google Shape;15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8363" y="1710125"/>
            <a:ext cx="6448425" cy="363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888888"/>
        </a:solid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8"/>
          <p:cNvSpPr txBox="1"/>
          <p:nvPr>
            <p:ph type="title"/>
          </p:nvPr>
        </p:nvSpPr>
        <p:spPr>
          <a:xfrm>
            <a:off x="179512" y="25574"/>
            <a:ext cx="7661100" cy="79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Calibri"/>
              <a:buNone/>
            </a:pPr>
            <a:r>
              <a:rPr lang="en-US"/>
              <a:t>State</a:t>
            </a:r>
            <a:r>
              <a:rPr lang="en-US"/>
              <a:t> </a:t>
            </a:r>
            <a:r>
              <a:rPr lang="en-US"/>
              <a:t>of</a:t>
            </a:r>
            <a:r>
              <a:rPr lang="en-US"/>
              <a:t> </a:t>
            </a:r>
            <a:r>
              <a:rPr lang="en-US"/>
              <a:t>the</a:t>
            </a:r>
            <a:r>
              <a:rPr lang="en-US"/>
              <a:t> </a:t>
            </a:r>
            <a:r>
              <a:rPr lang="en-US"/>
              <a:t>art (FinRl ensemble stock trading)</a:t>
            </a:r>
            <a:r>
              <a:rPr lang="en-US"/>
              <a:t> </a:t>
            </a:r>
            <a:endParaRPr/>
          </a:p>
        </p:txBody>
      </p:sp>
      <p:sp>
        <p:nvSpPr>
          <p:cNvPr id="157" name="Google Shape;157;p18"/>
          <p:cNvSpPr/>
          <p:nvPr/>
        </p:nvSpPr>
        <p:spPr>
          <a:xfrm>
            <a:off x="10575" y="898200"/>
            <a:ext cx="9144000" cy="5959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8" name="Google Shape;15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59407"/>
            <a:ext cx="9144003" cy="15448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704238"/>
            <a:ext cx="9144003" cy="3571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9"/>
          <p:cNvSpPr txBox="1"/>
          <p:nvPr/>
        </p:nvSpPr>
        <p:spPr>
          <a:xfrm>
            <a:off x="4707121" y="633547"/>
            <a:ext cx="2983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lang="en-US" sz="3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Design</a:t>
            </a:r>
            <a:endParaRPr b="1" sz="3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65" name="Google Shape;165;p19"/>
          <p:cNvGrpSpPr/>
          <p:nvPr/>
        </p:nvGrpSpPr>
        <p:grpSpPr>
          <a:xfrm>
            <a:off x="4088128" y="2406898"/>
            <a:ext cx="3532673" cy="477000"/>
            <a:chOff x="4088128" y="2511961"/>
            <a:chExt cx="3532673" cy="477000"/>
          </a:xfrm>
        </p:grpSpPr>
        <p:sp>
          <p:nvSpPr>
            <p:cNvPr id="166" name="Google Shape;166;p19"/>
            <p:cNvSpPr txBox="1"/>
            <p:nvPr/>
          </p:nvSpPr>
          <p:spPr>
            <a:xfrm>
              <a:off x="4667901" y="2596469"/>
              <a:ext cx="29529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>
                  <a:solidFill>
                    <a:srgbClr val="595959"/>
                  </a:solidFill>
                  <a:latin typeface="Calibri"/>
                  <a:ea typeface="Calibri"/>
                  <a:cs typeface="Calibri"/>
                  <a:sym typeface="Calibri"/>
                </a:rPr>
                <a:t>Gathering Data</a:t>
              </a:r>
              <a:endParaRPr/>
            </a:p>
          </p:txBody>
        </p:sp>
        <p:sp>
          <p:nvSpPr>
            <p:cNvPr id="167" name="Google Shape;167;p19"/>
            <p:cNvSpPr txBox="1"/>
            <p:nvPr/>
          </p:nvSpPr>
          <p:spPr>
            <a:xfrm>
              <a:off x="4088128" y="2511961"/>
              <a:ext cx="508500" cy="47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500">
                  <a:solidFill>
                    <a:srgbClr val="E66D56"/>
                  </a:solidFill>
                  <a:latin typeface="Calibri"/>
                  <a:ea typeface="Calibri"/>
                  <a:cs typeface="Calibri"/>
                  <a:sym typeface="Calibri"/>
                </a:rPr>
                <a:t>02</a:t>
              </a:r>
              <a:endParaRPr b="1" sz="2500">
                <a:solidFill>
                  <a:srgbClr val="E66D5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8" name="Google Shape;168;p19"/>
          <p:cNvGrpSpPr/>
          <p:nvPr/>
        </p:nvGrpSpPr>
        <p:grpSpPr>
          <a:xfrm>
            <a:off x="3609497" y="3257004"/>
            <a:ext cx="4241728" cy="1038821"/>
            <a:chOff x="3609497" y="3362067"/>
            <a:chExt cx="4241728" cy="1038821"/>
          </a:xfrm>
        </p:grpSpPr>
        <p:sp>
          <p:nvSpPr>
            <p:cNvPr id="169" name="Google Shape;169;p19"/>
            <p:cNvSpPr txBox="1"/>
            <p:nvPr/>
          </p:nvSpPr>
          <p:spPr>
            <a:xfrm>
              <a:off x="4162125" y="3446588"/>
              <a:ext cx="3689100" cy="954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>
                  <a:solidFill>
                    <a:srgbClr val="595959"/>
                  </a:solidFill>
                  <a:latin typeface="Calibri"/>
                  <a:ea typeface="Calibri"/>
                  <a:cs typeface="Calibri"/>
                  <a:sym typeface="Calibri"/>
                </a:rPr>
                <a:t>Feature pipeline</a:t>
              </a:r>
              <a:endParaRPr b="1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317500" lvl="0" marL="457200" marR="0" rtl="0" algn="l">
                <a:spcBef>
                  <a:spcPts val="0"/>
                </a:spcBef>
                <a:spcAft>
                  <a:spcPts val="0"/>
                </a:spcAft>
                <a:buClr>
                  <a:srgbClr val="595959"/>
                </a:buClr>
                <a:buSzPts val="1400"/>
                <a:buFont typeface="Calibri"/>
                <a:buChar char="-"/>
              </a:pPr>
              <a:r>
                <a:rPr b="1" lang="en-US">
                  <a:solidFill>
                    <a:srgbClr val="595959"/>
                  </a:solidFill>
                  <a:latin typeface="Calibri"/>
                  <a:ea typeface="Calibri"/>
                  <a:cs typeface="Calibri"/>
                  <a:sym typeface="Calibri"/>
                </a:rPr>
                <a:t>Turbulence Index</a:t>
              </a:r>
              <a:endParaRPr b="1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317500" lvl="0" marL="457200" marR="0" rtl="0" algn="l">
                <a:spcBef>
                  <a:spcPts val="0"/>
                </a:spcBef>
                <a:spcAft>
                  <a:spcPts val="0"/>
                </a:spcAft>
                <a:buClr>
                  <a:srgbClr val="595959"/>
                </a:buClr>
                <a:buSzPts val="1400"/>
                <a:buFont typeface="Calibri"/>
                <a:buChar char="-"/>
              </a:pPr>
              <a:r>
                <a:rPr b="1" lang="en-US">
                  <a:solidFill>
                    <a:srgbClr val="595959"/>
                  </a:solidFill>
                  <a:latin typeface="Calibri"/>
                  <a:ea typeface="Calibri"/>
                  <a:cs typeface="Calibri"/>
                  <a:sym typeface="Calibri"/>
                </a:rPr>
                <a:t>Covariance Matrix</a:t>
              </a:r>
              <a:endParaRPr b="1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317500" lvl="0" marL="457200" marR="0" rtl="0" algn="l">
                <a:spcBef>
                  <a:spcPts val="0"/>
                </a:spcBef>
                <a:spcAft>
                  <a:spcPts val="0"/>
                </a:spcAft>
                <a:buClr>
                  <a:srgbClr val="595959"/>
                </a:buClr>
                <a:buSzPts val="1400"/>
                <a:buFont typeface="Calibri"/>
                <a:buChar char="-"/>
              </a:pPr>
              <a:r>
                <a:rPr b="1" lang="en-US">
                  <a:solidFill>
                    <a:srgbClr val="595959"/>
                  </a:solidFill>
                  <a:latin typeface="Calibri"/>
                  <a:ea typeface="Calibri"/>
                  <a:cs typeface="Calibri"/>
                  <a:sym typeface="Calibri"/>
                </a:rPr>
                <a:t>Technical </a:t>
              </a:r>
              <a:r>
                <a:rPr b="1" lang="en-US">
                  <a:solidFill>
                    <a:srgbClr val="595959"/>
                  </a:solidFill>
                  <a:latin typeface="Calibri"/>
                  <a:ea typeface="Calibri"/>
                  <a:cs typeface="Calibri"/>
                  <a:sym typeface="Calibri"/>
                </a:rPr>
                <a:t>Indicators</a:t>
              </a:r>
              <a:r>
                <a:rPr b="1" lang="en-US">
                  <a:solidFill>
                    <a:srgbClr val="595959"/>
                  </a:solidFill>
                  <a:latin typeface="Calibri"/>
                  <a:ea typeface="Calibri"/>
                  <a:cs typeface="Calibri"/>
                  <a:sym typeface="Calibri"/>
                </a:rPr>
                <a:t> (MACD, RSI, .. etc)</a:t>
              </a:r>
              <a:endParaRPr b="1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" name="Google Shape;170;p19"/>
            <p:cNvSpPr txBox="1"/>
            <p:nvPr/>
          </p:nvSpPr>
          <p:spPr>
            <a:xfrm>
              <a:off x="3609497" y="3362067"/>
              <a:ext cx="508500" cy="47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500">
                  <a:solidFill>
                    <a:srgbClr val="E66D56"/>
                  </a:solidFill>
                  <a:latin typeface="Calibri"/>
                  <a:ea typeface="Calibri"/>
                  <a:cs typeface="Calibri"/>
                  <a:sym typeface="Calibri"/>
                </a:rPr>
                <a:t>03</a:t>
              </a:r>
              <a:endParaRPr b="1" sz="2500">
                <a:solidFill>
                  <a:srgbClr val="E66D5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1" name="Google Shape;171;p19"/>
          <p:cNvGrpSpPr/>
          <p:nvPr/>
        </p:nvGrpSpPr>
        <p:grpSpPr>
          <a:xfrm>
            <a:off x="4667906" y="1556792"/>
            <a:ext cx="3505523" cy="477000"/>
            <a:chOff x="4667906" y="1661855"/>
            <a:chExt cx="3505523" cy="477000"/>
          </a:xfrm>
        </p:grpSpPr>
        <p:sp>
          <p:nvSpPr>
            <p:cNvPr id="172" name="Google Shape;172;p19"/>
            <p:cNvSpPr txBox="1"/>
            <p:nvPr/>
          </p:nvSpPr>
          <p:spPr>
            <a:xfrm>
              <a:off x="5220529" y="1748450"/>
              <a:ext cx="29529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rPr b="1" lang="en-US">
                  <a:solidFill>
                    <a:srgbClr val="595959"/>
                  </a:solidFill>
                  <a:latin typeface="Calibri"/>
                  <a:ea typeface="Calibri"/>
                  <a:cs typeface="Calibri"/>
                  <a:sym typeface="Calibri"/>
                </a:rPr>
                <a:t>Stock Screener</a:t>
              </a:r>
              <a:endParaRPr/>
            </a:p>
          </p:txBody>
        </p:sp>
        <p:sp>
          <p:nvSpPr>
            <p:cNvPr id="173" name="Google Shape;173;p19"/>
            <p:cNvSpPr txBox="1"/>
            <p:nvPr/>
          </p:nvSpPr>
          <p:spPr>
            <a:xfrm>
              <a:off x="4667906" y="1661855"/>
              <a:ext cx="508500" cy="47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500">
                  <a:solidFill>
                    <a:srgbClr val="E66D56"/>
                  </a:solidFill>
                  <a:latin typeface="Calibri"/>
                  <a:ea typeface="Calibri"/>
                  <a:cs typeface="Calibri"/>
                  <a:sym typeface="Calibri"/>
                </a:rPr>
                <a:t>01</a:t>
              </a:r>
              <a:endParaRPr b="1" sz="2500">
                <a:solidFill>
                  <a:srgbClr val="E66D5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174" name="Google Shape;174;p19"/>
          <p:cNvCxnSpPr/>
          <p:nvPr/>
        </p:nvCxnSpPr>
        <p:spPr>
          <a:xfrm>
            <a:off x="4729312" y="2300967"/>
            <a:ext cx="2573700" cy="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5" name="Google Shape;175;p19"/>
          <p:cNvCxnSpPr/>
          <p:nvPr/>
        </p:nvCxnSpPr>
        <p:spPr>
          <a:xfrm>
            <a:off x="4283968" y="3140968"/>
            <a:ext cx="2573700" cy="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76" name="Google Shape;17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65575" y="0"/>
            <a:ext cx="1678425" cy="243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42275" y="4512125"/>
            <a:ext cx="9144003" cy="234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0"/>
          <p:cNvSpPr txBox="1"/>
          <p:nvPr/>
        </p:nvSpPr>
        <p:spPr>
          <a:xfrm>
            <a:off x="1691699" y="1641125"/>
            <a:ext cx="5760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Reinforcement learning</a:t>
            </a:r>
            <a:endParaRPr/>
          </a:p>
        </p:txBody>
      </p:sp>
      <p:pic>
        <p:nvPicPr>
          <p:cNvPr id="183" name="Google Shape;18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72988" y="2029988"/>
            <a:ext cx="2798026" cy="2798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888888"/>
        </a:solidFill>
      </p:bgPr>
    </p:bg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1"/>
          <p:cNvSpPr txBox="1"/>
          <p:nvPr>
            <p:ph type="title"/>
          </p:nvPr>
        </p:nvSpPr>
        <p:spPr>
          <a:xfrm>
            <a:off x="179512" y="25574"/>
            <a:ext cx="7661100" cy="79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Calibri"/>
              <a:buNone/>
            </a:pPr>
            <a:r>
              <a:rPr lang="en-US"/>
              <a:t>Markov </a:t>
            </a:r>
            <a:r>
              <a:rPr lang="en-US"/>
              <a:t>Decision</a:t>
            </a:r>
            <a:r>
              <a:rPr lang="en-US"/>
              <a:t> Process (MDP)</a:t>
            </a:r>
            <a:endParaRPr/>
          </a:p>
        </p:txBody>
      </p:sp>
      <p:sp>
        <p:nvSpPr>
          <p:cNvPr id="189" name="Google Shape;189;p21"/>
          <p:cNvSpPr/>
          <p:nvPr/>
        </p:nvSpPr>
        <p:spPr>
          <a:xfrm>
            <a:off x="10575" y="898200"/>
            <a:ext cx="9144000" cy="5959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0" name="Google Shape;19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75" y="891120"/>
            <a:ext cx="9144003" cy="59739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888888"/>
        </a:solidFill>
      </p:bgPr>
    </p:bg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2"/>
          <p:cNvSpPr txBox="1"/>
          <p:nvPr>
            <p:ph type="title"/>
          </p:nvPr>
        </p:nvSpPr>
        <p:spPr>
          <a:xfrm>
            <a:off x="179512" y="25574"/>
            <a:ext cx="7661100" cy="79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Calibri"/>
              <a:buNone/>
            </a:pPr>
            <a:r>
              <a:rPr lang="en-US"/>
              <a:t>Action Scheme</a:t>
            </a:r>
            <a:endParaRPr/>
          </a:p>
        </p:txBody>
      </p:sp>
      <p:sp>
        <p:nvSpPr>
          <p:cNvPr id="196" name="Google Shape;196;p22"/>
          <p:cNvSpPr/>
          <p:nvPr/>
        </p:nvSpPr>
        <p:spPr>
          <a:xfrm>
            <a:off x="10575" y="898200"/>
            <a:ext cx="9144000" cy="5959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7" name="Google Shape;19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0375" y="1283901"/>
            <a:ext cx="8043252" cy="4913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3"/>
          <p:cNvSpPr txBox="1"/>
          <p:nvPr/>
        </p:nvSpPr>
        <p:spPr>
          <a:xfrm>
            <a:off x="5055825" y="329150"/>
            <a:ext cx="38943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lang="en-US" sz="3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Action Scheme  Constraints</a:t>
            </a:r>
            <a:endParaRPr b="1" sz="3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03" name="Google Shape;203;p23"/>
          <p:cNvGrpSpPr/>
          <p:nvPr/>
        </p:nvGrpSpPr>
        <p:grpSpPr>
          <a:xfrm>
            <a:off x="4088128" y="2406898"/>
            <a:ext cx="3532673" cy="477000"/>
            <a:chOff x="4088128" y="2511961"/>
            <a:chExt cx="3532673" cy="477000"/>
          </a:xfrm>
        </p:grpSpPr>
        <p:sp>
          <p:nvSpPr>
            <p:cNvPr id="204" name="Google Shape;204;p23"/>
            <p:cNvSpPr txBox="1"/>
            <p:nvPr/>
          </p:nvSpPr>
          <p:spPr>
            <a:xfrm>
              <a:off x="4667901" y="2596469"/>
              <a:ext cx="29529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>
                  <a:solidFill>
                    <a:srgbClr val="595959"/>
                  </a:solidFill>
                  <a:latin typeface="Calibri"/>
                  <a:ea typeface="Calibri"/>
                  <a:cs typeface="Calibri"/>
                  <a:sym typeface="Calibri"/>
                </a:rPr>
                <a:t>Non-negative balance</a:t>
              </a:r>
              <a:endParaRPr/>
            </a:p>
          </p:txBody>
        </p:sp>
        <p:sp>
          <p:nvSpPr>
            <p:cNvPr id="205" name="Google Shape;205;p23"/>
            <p:cNvSpPr txBox="1"/>
            <p:nvPr/>
          </p:nvSpPr>
          <p:spPr>
            <a:xfrm>
              <a:off x="4088128" y="2511961"/>
              <a:ext cx="508500" cy="47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500">
                  <a:solidFill>
                    <a:srgbClr val="E66D56"/>
                  </a:solidFill>
                  <a:latin typeface="Calibri"/>
                  <a:ea typeface="Calibri"/>
                  <a:cs typeface="Calibri"/>
                  <a:sym typeface="Calibri"/>
                </a:rPr>
                <a:t>02</a:t>
              </a:r>
              <a:endParaRPr b="1" sz="2500">
                <a:solidFill>
                  <a:srgbClr val="E66D5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6" name="Google Shape;206;p23"/>
          <p:cNvGrpSpPr/>
          <p:nvPr/>
        </p:nvGrpSpPr>
        <p:grpSpPr>
          <a:xfrm>
            <a:off x="3609497" y="3257004"/>
            <a:ext cx="3505523" cy="477000"/>
            <a:chOff x="3609497" y="3362067"/>
            <a:chExt cx="3505523" cy="477000"/>
          </a:xfrm>
        </p:grpSpPr>
        <p:sp>
          <p:nvSpPr>
            <p:cNvPr id="207" name="Google Shape;207;p23"/>
            <p:cNvSpPr txBox="1"/>
            <p:nvPr/>
          </p:nvSpPr>
          <p:spPr>
            <a:xfrm>
              <a:off x="4162120" y="3446600"/>
              <a:ext cx="29529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>
                  <a:solidFill>
                    <a:srgbClr val="595959"/>
                  </a:solidFill>
                  <a:latin typeface="Calibri"/>
                  <a:ea typeface="Calibri"/>
                  <a:cs typeface="Calibri"/>
                  <a:sym typeface="Calibri"/>
                </a:rPr>
                <a:t>Transaction cost</a:t>
              </a:r>
              <a:endParaRPr/>
            </a:p>
          </p:txBody>
        </p:sp>
        <p:sp>
          <p:nvSpPr>
            <p:cNvPr id="208" name="Google Shape;208;p23"/>
            <p:cNvSpPr txBox="1"/>
            <p:nvPr/>
          </p:nvSpPr>
          <p:spPr>
            <a:xfrm>
              <a:off x="3609497" y="3362067"/>
              <a:ext cx="508500" cy="47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500">
                  <a:solidFill>
                    <a:srgbClr val="E66D56"/>
                  </a:solidFill>
                  <a:latin typeface="Calibri"/>
                  <a:ea typeface="Calibri"/>
                  <a:cs typeface="Calibri"/>
                  <a:sym typeface="Calibri"/>
                </a:rPr>
                <a:t>03</a:t>
              </a:r>
              <a:endParaRPr b="1" sz="2500">
                <a:solidFill>
                  <a:srgbClr val="E66D5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9" name="Google Shape;209;p23"/>
          <p:cNvGrpSpPr/>
          <p:nvPr/>
        </p:nvGrpSpPr>
        <p:grpSpPr>
          <a:xfrm>
            <a:off x="4088128" y="4107110"/>
            <a:ext cx="3532672" cy="477000"/>
            <a:chOff x="4088128" y="4212173"/>
            <a:chExt cx="3532672" cy="477000"/>
          </a:xfrm>
        </p:grpSpPr>
        <p:sp>
          <p:nvSpPr>
            <p:cNvPr id="210" name="Google Shape;210;p23"/>
            <p:cNvSpPr txBox="1"/>
            <p:nvPr/>
          </p:nvSpPr>
          <p:spPr>
            <a:xfrm>
              <a:off x="4667900" y="4319874"/>
              <a:ext cx="29529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>
                  <a:solidFill>
                    <a:srgbClr val="595959"/>
                  </a:solidFill>
                  <a:latin typeface="Calibri"/>
                  <a:ea typeface="Calibri"/>
                  <a:cs typeface="Calibri"/>
                  <a:sym typeface="Calibri"/>
                </a:rPr>
                <a:t>Turbulence</a:t>
              </a:r>
              <a:endParaRPr b="1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" name="Google Shape;211;p23"/>
            <p:cNvSpPr txBox="1"/>
            <p:nvPr/>
          </p:nvSpPr>
          <p:spPr>
            <a:xfrm>
              <a:off x="4088128" y="4212173"/>
              <a:ext cx="508500" cy="47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500">
                  <a:solidFill>
                    <a:srgbClr val="E66D56"/>
                  </a:solidFill>
                  <a:latin typeface="Calibri"/>
                  <a:ea typeface="Calibri"/>
                  <a:cs typeface="Calibri"/>
                  <a:sym typeface="Calibri"/>
                </a:rPr>
                <a:t>04</a:t>
              </a:r>
              <a:endParaRPr b="1" sz="2500">
                <a:solidFill>
                  <a:srgbClr val="E66D5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2" name="Google Shape;212;p23"/>
          <p:cNvGrpSpPr/>
          <p:nvPr/>
        </p:nvGrpSpPr>
        <p:grpSpPr>
          <a:xfrm>
            <a:off x="4667906" y="1556792"/>
            <a:ext cx="4101469" cy="477000"/>
            <a:chOff x="4667906" y="1661855"/>
            <a:chExt cx="4101469" cy="477000"/>
          </a:xfrm>
        </p:grpSpPr>
        <p:sp>
          <p:nvSpPr>
            <p:cNvPr id="213" name="Google Shape;213;p23"/>
            <p:cNvSpPr txBox="1"/>
            <p:nvPr/>
          </p:nvSpPr>
          <p:spPr>
            <a:xfrm>
              <a:off x="5236575" y="1746463"/>
              <a:ext cx="35328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>
                  <a:solidFill>
                    <a:srgbClr val="595959"/>
                  </a:solidFill>
                  <a:latin typeface="Calibri"/>
                  <a:ea typeface="Calibri"/>
                  <a:cs typeface="Calibri"/>
                  <a:sym typeface="Calibri"/>
                </a:rPr>
                <a:t>The market will not be affected by the agent</a:t>
              </a:r>
              <a:endParaRPr/>
            </a:p>
          </p:txBody>
        </p:sp>
        <p:sp>
          <p:nvSpPr>
            <p:cNvPr id="214" name="Google Shape;214;p23"/>
            <p:cNvSpPr txBox="1"/>
            <p:nvPr/>
          </p:nvSpPr>
          <p:spPr>
            <a:xfrm>
              <a:off x="4667906" y="1661855"/>
              <a:ext cx="508500" cy="47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500">
                  <a:solidFill>
                    <a:srgbClr val="E66D56"/>
                  </a:solidFill>
                  <a:latin typeface="Calibri"/>
                  <a:ea typeface="Calibri"/>
                  <a:cs typeface="Calibri"/>
                  <a:sym typeface="Calibri"/>
                </a:rPr>
                <a:t>01</a:t>
              </a:r>
              <a:endParaRPr b="1" sz="2500">
                <a:solidFill>
                  <a:srgbClr val="E66D5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215" name="Google Shape;215;p23"/>
          <p:cNvCxnSpPr/>
          <p:nvPr/>
        </p:nvCxnSpPr>
        <p:spPr>
          <a:xfrm>
            <a:off x="4729312" y="2300967"/>
            <a:ext cx="2573700" cy="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16" name="Google Shape;216;p23"/>
          <p:cNvCxnSpPr/>
          <p:nvPr/>
        </p:nvCxnSpPr>
        <p:spPr>
          <a:xfrm>
            <a:off x="4283968" y="3140968"/>
            <a:ext cx="2573700" cy="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17" name="Google Shape;217;p23"/>
          <p:cNvCxnSpPr/>
          <p:nvPr/>
        </p:nvCxnSpPr>
        <p:spPr>
          <a:xfrm>
            <a:off x="4264497" y="4015467"/>
            <a:ext cx="2573700" cy="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888888"/>
        </a:solidFill>
      </p:bgPr>
    </p:bg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4"/>
          <p:cNvSpPr txBox="1"/>
          <p:nvPr>
            <p:ph type="title"/>
          </p:nvPr>
        </p:nvSpPr>
        <p:spPr>
          <a:xfrm>
            <a:off x="179512" y="25574"/>
            <a:ext cx="7661100" cy="79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Calibri"/>
              <a:buNone/>
            </a:pPr>
            <a:r>
              <a:rPr lang="en-US"/>
              <a:t>Reward</a:t>
            </a:r>
            <a:r>
              <a:rPr lang="en-US"/>
              <a:t> Scheme</a:t>
            </a:r>
            <a:endParaRPr/>
          </a:p>
        </p:txBody>
      </p:sp>
      <p:sp>
        <p:nvSpPr>
          <p:cNvPr id="223" name="Google Shape;223;p24"/>
          <p:cNvSpPr/>
          <p:nvPr/>
        </p:nvSpPr>
        <p:spPr>
          <a:xfrm>
            <a:off x="10575" y="898200"/>
            <a:ext cx="9144000" cy="5959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24"/>
          <p:cNvSpPr txBox="1"/>
          <p:nvPr/>
        </p:nvSpPr>
        <p:spPr>
          <a:xfrm>
            <a:off x="253600" y="1141250"/>
            <a:ext cx="60867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latin typeface="Calibri"/>
                <a:ea typeface="Calibri"/>
                <a:cs typeface="Calibri"/>
                <a:sym typeface="Calibri"/>
              </a:rPr>
              <a:t>Portfolio value</a:t>
            </a:r>
            <a:endParaRPr sz="26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5" name="Google Shape;22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1750" y="972175"/>
            <a:ext cx="6206377" cy="106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24"/>
          <p:cNvPicPr preferRelativeResize="0"/>
          <p:nvPr/>
        </p:nvPicPr>
        <p:blipFill rotWithShape="1">
          <a:blip r:embed="rId4">
            <a:alphaModFix/>
          </a:blip>
          <a:srcRect b="11917" l="0" r="0" t="0"/>
          <a:stretch/>
        </p:blipFill>
        <p:spPr>
          <a:xfrm>
            <a:off x="1800787" y="1976100"/>
            <a:ext cx="5542425" cy="4881900"/>
          </a:xfrm>
          <a:prstGeom prst="rect">
            <a:avLst/>
          </a:prstGeom>
          <a:noFill/>
          <a:ln>
            <a:noFill/>
          </a:ln>
          <a:effectLst>
            <a:reflection blurRad="0" dir="5400000" dist="38100" endA="0" endPos="30000" fadeDir="5400012" kx="0" rotWithShape="0" algn="bl" stPos="0" sy="-100000" ky="0"/>
          </a:effectLst>
        </p:spPr>
      </p:pic>
      <p:sp>
        <p:nvSpPr>
          <p:cNvPr id="227" name="Google Shape;227;p24"/>
          <p:cNvSpPr txBox="1"/>
          <p:nvPr/>
        </p:nvSpPr>
        <p:spPr>
          <a:xfrm>
            <a:off x="2462100" y="2998050"/>
            <a:ext cx="21099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latin typeface="Caveat"/>
                <a:ea typeface="Caveat"/>
                <a:cs typeface="Caveat"/>
                <a:sym typeface="Caveat"/>
              </a:rPr>
              <a:t>Positive change</a:t>
            </a:r>
            <a:endParaRPr b="1" sz="2200"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latin typeface="Caveat"/>
                <a:ea typeface="Caveat"/>
                <a:cs typeface="Caveat"/>
                <a:sym typeface="Caveat"/>
              </a:rPr>
              <a:t>Buy &amp; Hold</a:t>
            </a:r>
            <a:endParaRPr sz="2200"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228" name="Google Shape;228;p24"/>
          <p:cNvSpPr txBox="1"/>
          <p:nvPr/>
        </p:nvSpPr>
        <p:spPr>
          <a:xfrm>
            <a:off x="4689988" y="5380100"/>
            <a:ext cx="21099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latin typeface="Caveat"/>
                <a:ea typeface="Caveat"/>
                <a:cs typeface="Caveat"/>
                <a:sym typeface="Caveat"/>
              </a:rPr>
              <a:t>Negative</a:t>
            </a:r>
            <a:r>
              <a:rPr b="1" lang="en-US" sz="2200">
                <a:latin typeface="Caveat"/>
                <a:ea typeface="Caveat"/>
                <a:cs typeface="Caveat"/>
                <a:sym typeface="Caveat"/>
              </a:rPr>
              <a:t> change</a:t>
            </a:r>
            <a:endParaRPr b="1" sz="2200"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latin typeface="Caveat"/>
                <a:ea typeface="Caveat"/>
                <a:cs typeface="Caveat"/>
                <a:sym typeface="Caveat"/>
              </a:rPr>
              <a:t>Sell</a:t>
            </a:r>
            <a:endParaRPr sz="2200">
              <a:latin typeface="Caveat"/>
              <a:ea typeface="Caveat"/>
              <a:cs typeface="Caveat"/>
              <a:sym typeface="Cavea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5"/>
          <p:cNvSpPr txBox="1"/>
          <p:nvPr/>
        </p:nvSpPr>
        <p:spPr>
          <a:xfrm>
            <a:off x="1691699" y="1366375"/>
            <a:ext cx="5760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A2C Model (Advantage actor-critic)</a:t>
            </a:r>
            <a:endParaRPr/>
          </a:p>
        </p:txBody>
      </p:sp>
      <p:pic>
        <p:nvPicPr>
          <p:cNvPr id="234" name="Google Shape;23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1512" y="2072399"/>
            <a:ext cx="4280975" cy="2215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6"/>
          <p:cNvSpPr txBox="1"/>
          <p:nvPr/>
        </p:nvSpPr>
        <p:spPr>
          <a:xfrm>
            <a:off x="4707127" y="633550"/>
            <a:ext cx="4285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Design Considerations</a:t>
            </a:r>
            <a:endParaRPr b="1" sz="3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40" name="Google Shape;240;p26"/>
          <p:cNvGrpSpPr/>
          <p:nvPr/>
        </p:nvGrpSpPr>
        <p:grpSpPr>
          <a:xfrm>
            <a:off x="3609497" y="3257004"/>
            <a:ext cx="3505523" cy="477000"/>
            <a:chOff x="3609497" y="3362067"/>
            <a:chExt cx="3505523" cy="477000"/>
          </a:xfrm>
        </p:grpSpPr>
        <p:sp>
          <p:nvSpPr>
            <p:cNvPr id="241" name="Google Shape;241;p26"/>
            <p:cNvSpPr txBox="1"/>
            <p:nvPr/>
          </p:nvSpPr>
          <p:spPr>
            <a:xfrm>
              <a:off x="4162120" y="3446600"/>
              <a:ext cx="29529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>
                  <a:solidFill>
                    <a:srgbClr val="595959"/>
                  </a:solidFill>
                  <a:latin typeface="Calibri"/>
                  <a:ea typeface="Calibri"/>
                  <a:cs typeface="Calibri"/>
                  <a:sym typeface="Calibri"/>
                </a:rPr>
                <a:t>Hmax size</a:t>
              </a:r>
              <a:endParaRPr/>
            </a:p>
          </p:txBody>
        </p:sp>
        <p:sp>
          <p:nvSpPr>
            <p:cNvPr id="242" name="Google Shape;242;p26"/>
            <p:cNvSpPr txBox="1"/>
            <p:nvPr/>
          </p:nvSpPr>
          <p:spPr>
            <a:xfrm>
              <a:off x="3609497" y="3362067"/>
              <a:ext cx="508500" cy="47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500">
                  <a:solidFill>
                    <a:srgbClr val="E66D56"/>
                  </a:solidFill>
                  <a:latin typeface="Calibri"/>
                  <a:ea typeface="Calibri"/>
                  <a:cs typeface="Calibri"/>
                  <a:sym typeface="Calibri"/>
                </a:rPr>
                <a:t>02</a:t>
              </a:r>
              <a:endParaRPr b="1" sz="2500">
                <a:solidFill>
                  <a:srgbClr val="E66D5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3" name="Google Shape;243;p26"/>
          <p:cNvGrpSpPr/>
          <p:nvPr/>
        </p:nvGrpSpPr>
        <p:grpSpPr>
          <a:xfrm>
            <a:off x="4667906" y="1556792"/>
            <a:ext cx="3505523" cy="477000"/>
            <a:chOff x="4667906" y="1661855"/>
            <a:chExt cx="3505523" cy="477000"/>
          </a:xfrm>
        </p:grpSpPr>
        <p:sp>
          <p:nvSpPr>
            <p:cNvPr id="244" name="Google Shape;244;p26"/>
            <p:cNvSpPr txBox="1"/>
            <p:nvPr/>
          </p:nvSpPr>
          <p:spPr>
            <a:xfrm>
              <a:off x="5220529" y="1748450"/>
              <a:ext cx="29529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>
                  <a:solidFill>
                    <a:srgbClr val="595959"/>
                  </a:solidFill>
                  <a:latin typeface="Calibri"/>
                  <a:ea typeface="Calibri"/>
                  <a:cs typeface="Calibri"/>
                  <a:sym typeface="Calibri"/>
                </a:rPr>
                <a:t>Dataset size</a:t>
              </a:r>
              <a:endParaRPr/>
            </a:p>
          </p:txBody>
        </p:sp>
        <p:sp>
          <p:nvSpPr>
            <p:cNvPr id="245" name="Google Shape;245;p26"/>
            <p:cNvSpPr txBox="1"/>
            <p:nvPr/>
          </p:nvSpPr>
          <p:spPr>
            <a:xfrm>
              <a:off x="4667906" y="1661855"/>
              <a:ext cx="508500" cy="47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500">
                  <a:solidFill>
                    <a:srgbClr val="E66D56"/>
                  </a:solidFill>
                  <a:latin typeface="Calibri"/>
                  <a:ea typeface="Calibri"/>
                  <a:cs typeface="Calibri"/>
                  <a:sym typeface="Calibri"/>
                </a:rPr>
                <a:t>01</a:t>
              </a:r>
              <a:endParaRPr b="1" sz="2500">
                <a:solidFill>
                  <a:srgbClr val="E66D5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6" name="Google Shape;246;p26"/>
          <p:cNvGrpSpPr/>
          <p:nvPr/>
        </p:nvGrpSpPr>
        <p:grpSpPr>
          <a:xfrm>
            <a:off x="4667906" y="4957217"/>
            <a:ext cx="3505523" cy="477000"/>
            <a:chOff x="4667906" y="5062280"/>
            <a:chExt cx="3505523" cy="477000"/>
          </a:xfrm>
        </p:grpSpPr>
        <p:sp>
          <p:nvSpPr>
            <p:cNvPr id="247" name="Google Shape;247;p26"/>
            <p:cNvSpPr txBox="1"/>
            <p:nvPr/>
          </p:nvSpPr>
          <p:spPr>
            <a:xfrm>
              <a:off x="5220529" y="5146838"/>
              <a:ext cx="29529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>
                  <a:solidFill>
                    <a:srgbClr val="595959"/>
                  </a:solidFill>
                  <a:latin typeface="Calibri"/>
                  <a:ea typeface="Calibri"/>
                  <a:cs typeface="Calibri"/>
                  <a:sym typeface="Calibri"/>
                </a:rPr>
                <a:t>Number of steps</a:t>
              </a:r>
              <a:endParaRPr/>
            </a:p>
          </p:txBody>
        </p:sp>
        <p:sp>
          <p:nvSpPr>
            <p:cNvPr id="248" name="Google Shape;248;p26"/>
            <p:cNvSpPr txBox="1"/>
            <p:nvPr/>
          </p:nvSpPr>
          <p:spPr>
            <a:xfrm>
              <a:off x="4667906" y="5062280"/>
              <a:ext cx="508500" cy="47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500">
                  <a:solidFill>
                    <a:srgbClr val="E66D56"/>
                  </a:solidFill>
                  <a:latin typeface="Calibri"/>
                  <a:ea typeface="Calibri"/>
                  <a:cs typeface="Calibri"/>
                  <a:sym typeface="Calibri"/>
                </a:rPr>
                <a:t>03</a:t>
              </a:r>
              <a:endParaRPr b="1" sz="2500">
                <a:solidFill>
                  <a:srgbClr val="E66D5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249" name="Google Shape;249;p26"/>
          <p:cNvCxnSpPr/>
          <p:nvPr/>
        </p:nvCxnSpPr>
        <p:spPr>
          <a:xfrm>
            <a:off x="4729312" y="2300967"/>
            <a:ext cx="2573700" cy="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50" name="Google Shape;250;p26"/>
          <p:cNvCxnSpPr/>
          <p:nvPr/>
        </p:nvCxnSpPr>
        <p:spPr>
          <a:xfrm>
            <a:off x="4283968" y="3140968"/>
            <a:ext cx="2573700" cy="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51" name="Google Shape;251;p26"/>
          <p:cNvCxnSpPr/>
          <p:nvPr/>
        </p:nvCxnSpPr>
        <p:spPr>
          <a:xfrm>
            <a:off x="4264497" y="4015467"/>
            <a:ext cx="2573700" cy="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52" name="Google Shape;252;p26"/>
          <p:cNvCxnSpPr/>
          <p:nvPr/>
        </p:nvCxnSpPr>
        <p:spPr>
          <a:xfrm>
            <a:off x="4729312" y="4863192"/>
            <a:ext cx="2573700" cy="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9"/>
          <p:cNvSpPr txBox="1"/>
          <p:nvPr/>
        </p:nvSpPr>
        <p:spPr>
          <a:xfrm>
            <a:off x="4707121" y="633547"/>
            <a:ext cx="2983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lang="en-US" sz="3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Financial Markets</a:t>
            </a:r>
            <a:endParaRPr b="1" sz="3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2" name="Google Shape;82;p9"/>
          <p:cNvGrpSpPr/>
          <p:nvPr/>
        </p:nvGrpSpPr>
        <p:grpSpPr>
          <a:xfrm>
            <a:off x="4088128" y="2406898"/>
            <a:ext cx="3532673" cy="477054"/>
            <a:chOff x="4088128" y="2511961"/>
            <a:chExt cx="3532673" cy="477054"/>
          </a:xfrm>
        </p:grpSpPr>
        <p:sp>
          <p:nvSpPr>
            <p:cNvPr id="83" name="Google Shape;83;p9"/>
            <p:cNvSpPr txBox="1"/>
            <p:nvPr/>
          </p:nvSpPr>
          <p:spPr>
            <a:xfrm>
              <a:off x="4667901" y="2596469"/>
              <a:ext cx="29529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>
                  <a:solidFill>
                    <a:srgbClr val="595959"/>
                  </a:solidFill>
                  <a:latin typeface="Calibri"/>
                  <a:ea typeface="Calibri"/>
                  <a:cs typeface="Calibri"/>
                  <a:sym typeface="Calibri"/>
                </a:rPr>
                <a:t>Idea (Funds - Investments)</a:t>
              </a:r>
              <a:endParaRPr/>
            </a:p>
          </p:txBody>
        </p:sp>
        <p:sp>
          <p:nvSpPr>
            <p:cNvPr id="84" name="Google Shape;84;p9"/>
            <p:cNvSpPr txBox="1"/>
            <p:nvPr/>
          </p:nvSpPr>
          <p:spPr>
            <a:xfrm>
              <a:off x="4088128" y="2511961"/>
              <a:ext cx="508473" cy="4770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500">
                  <a:solidFill>
                    <a:srgbClr val="E66D56"/>
                  </a:solidFill>
                  <a:latin typeface="Calibri"/>
                  <a:ea typeface="Calibri"/>
                  <a:cs typeface="Calibri"/>
                  <a:sym typeface="Calibri"/>
                </a:rPr>
                <a:t>02</a:t>
              </a:r>
              <a:endParaRPr b="1" sz="2500">
                <a:solidFill>
                  <a:srgbClr val="E66D5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5" name="Google Shape;85;p9"/>
          <p:cNvGrpSpPr/>
          <p:nvPr/>
        </p:nvGrpSpPr>
        <p:grpSpPr>
          <a:xfrm>
            <a:off x="3609497" y="3257004"/>
            <a:ext cx="3505523" cy="477054"/>
            <a:chOff x="3609497" y="3362067"/>
            <a:chExt cx="3505523" cy="477054"/>
          </a:xfrm>
        </p:grpSpPr>
        <p:sp>
          <p:nvSpPr>
            <p:cNvPr id="86" name="Google Shape;86;p9"/>
            <p:cNvSpPr txBox="1"/>
            <p:nvPr/>
          </p:nvSpPr>
          <p:spPr>
            <a:xfrm>
              <a:off x="4162120" y="3446600"/>
              <a:ext cx="29529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>
                  <a:solidFill>
                    <a:srgbClr val="595959"/>
                  </a:solidFill>
                  <a:latin typeface="Calibri"/>
                  <a:ea typeface="Calibri"/>
                  <a:cs typeface="Calibri"/>
                  <a:sym typeface="Calibri"/>
                </a:rPr>
                <a:t>Mobilizing Funds</a:t>
              </a:r>
              <a:endParaRPr/>
            </a:p>
          </p:txBody>
        </p:sp>
        <p:sp>
          <p:nvSpPr>
            <p:cNvPr id="87" name="Google Shape;87;p9"/>
            <p:cNvSpPr txBox="1"/>
            <p:nvPr/>
          </p:nvSpPr>
          <p:spPr>
            <a:xfrm>
              <a:off x="3609497" y="3362067"/>
              <a:ext cx="508473" cy="4770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500">
                  <a:solidFill>
                    <a:srgbClr val="E66D56"/>
                  </a:solidFill>
                  <a:latin typeface="Calibri"/>
                  <a:ea typeface="Calibri"/>
                  <a:cs typeface="Calibri"/>
                  <a:sym typeface="Calibri"/>
                </a:rPr>
                <a:t>03</a:t>
              </a:r>
              <a:endParaRPr b="1" sz="2500">
                <a:solidFill>
                  <a:srgbClr val="E66D5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8" name="Google Shape;88;p9"/>
          <p:cNvGrpSpPr/>
          <p:nvPr/>
        </p:nvGrpSpPr>
        <p:grpSpPr>
          <a:xfrm>
            <a:off x="4088128" y="4107110"/>
            <a:ext cx="3505522" cy="621863"/>
            <a:chOff x="4088128" y="4212173"/>
            <a:chExt cx="3505522" cy="621863"/>
          </a:xfrm>
        </p:grpSpPr>
        <p:sp>
          <p:nvSpPr>
            <p:cNvPr id="89" name="Google Shape;89;p9"/>
            <p:cNvSpPr txBox="1"/>
            <p:nvPr/>
          </p:nvSpPr>
          <p:spPr>
            <a:xfrm>
              <a:off x="4640750" y="4233736"/>
              <a:ext cx="2952900" cy="600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100">
                  <a:solidFill>
                    <a:srgbClr val="595959"/>
                  </a:solidFill>
                  <a:latin typeface="Calibri"/>
                  <a:ea typeface="Calibri"/>
                  <a:cs typeface="Calibri"/>
                  <a:sym typeface="Calibri"/>
                </a:rPr>
                <a:t>Price Determination</a:t>
              </a:r>
              <a:endParaRPr b="1" sz="11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100">
                  <a:solidFill>
                    <a:srgbClr val="595959"/>
                  </a:solidFill>
                  <a:latin typeface="Calibri"/>
                  <a:ea typeface="Calibri"/>
                  <a:cs typeface="Calibri"/>
                  <a:sym typeface="Calibri"/>
                </a:rPr>
                <a:t>Liquidity</a:t>
              </a:r>
              <a:endParaRPr b="1" sz="11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100">
                  <a:solidFill>
                    <a:srgbClr val="595959"/>
                  </a:solidFill>
                  <a:latin typeface="Calibri"/>
                  <a:ea typeface="Calibri"/>
                  <a:cs typeface="Calibri"/>
                  <a:sym typeface="Calibri"/>
                </a:rPr>
                <a:t>Easy Access</a:t>
              </a:r>
              <a:endParaRPr b="1" sz="11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" name="Google Shape;90;p9"/>
            <p:cNvSpPr txBox="1"/>
            <p:nvPr/>
          </p:nvSpPr>
          <p:spPr>
            <a:xfrm>
              <a:off x="4088128" y="4212173"/>
              <a:ext cx="508473" cy="4770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500">
                  <a:solidFill>
                    <a:srgbClr val="E66D56"/>
                  </a:solidFill>
                  <a:latin typeface="Calibri"/>
                  <a:ea typeface="Calibri"/>
                  <a:cs typeface="Calibri"/>
                  <a:sym typeface="Calibri"/>
                </a:rPr>
                <a:t>04</a:t>
              </a:r>
              <a:endParaRPr b="1" sz="2500">
                <a:solidFill>
                  <a:srgbClr val="E66D5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1" name="Google Shape;91;p9"/>
          <p:cNvGrpSpPr/>
          <p:nvPr/>
        </p:nvGrpSpPr>
        <p:grpSpPr>
          <a:xfrm>
            <a:off x="4667906" y="1556792"/>
            <a:ext cx="3505523" cy="477000"/>
            <a:chOff x="4667906" y="1661855"/>
            <a:chExt cx="3505523" cy="477000"/>
          </a:xfrm>
        </p:grpSpPr>
        <p:sp>
          <p:nvSpPr>
            <p:cNvPr id="92" name="Google Shape;92;p9"/>
            <p:cNvSpPr txBox="1"/>
            <p:nvPr/>
          </p:nvSpPr>
          <p:spPr>
            <a:xfrm>
              <a:off x="5220529" y="1748450"/>
              <a:ext cx="29529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>
                  <a:solidFill>
                    <a:srgbClr val="595959"/>
                  </a:solidFill>
                  <a:latin typeface="Calibri"/>
                  <a:ea typeface="Calibri"/>
                  <a:cs typeface="Calibri"/>
                  <a:sym typeface="Calibri"/>
                </a:rPr>
                <a:t>Brief History</a:t>
              </a:r>
              <a:endParaRPr/>
            </a:p>
          </p:txBody>
        </p:sp>
        <p:sp>
          <p:nvSpPr>
            <p:cNvPr id="93" name="Google Shape;93;p9"/>
            <p:cNvSpPr txBox="1"/>
            <p:nvPr/>
          </p:nvSpPr>
          <p:spPr>
            <a:xfrm>
              <a:off x="4667906" y="1661855"/>
              <a:ext cx="508500" cy="47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500">
                  <a:solidFill>
                    <a:srgbClr val="E66D56"/>
                  </a:solidFill>
                  <a:latin typeface="Calibri"/>
                  <a:ea typeface="Calibri"/>
                  <a:cs typeface="Calibri"/>
                  <a:sym typeface="Calibri"/>
                </a:rPr>
                <a:t>01</a:t>
              </a:r>
              <a:endParaRPr b="1" sz="2500">
                <a:solidFill>
                  <a:srgbClr val="E66D5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4" name="Google Shape;94;p9"/>
          <p:cNvGrpSpPr/>
          <p:nvPr/>
        </p:nvGrpSpPr>
        <p:grpSpPr>
          <a:xfrm>
            <a:off x="4667906" y="4957217"/>
            <a:ext cx="3505523" cy="477054"/>
            <a:chOff x="4667906" y="5062280"/>
            <a:chExt cx="3505523" cy="477054"/>
          </a:xfrm>
        </p:grpSpPr>
        <p:sp>
          <p:nvSpPr>
            <p:cNvPr id="95" name="Google Shape;95;p9"/>
            <p:cNvSpPr txBox="1"/>
            <p:nvPr/>
          </p:nvSpPr>
          <p:spPr>
            <a:xfrm>
              <a:off x="5220529" y="5146838"/>
              <a:ext cx="29529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>
                  <a:solidFill>
                    <a:srgbClr val="595959"/>
                  </a:solidFill>
                  <a:latin typeface="Calibri"/>
                  <a:ea typeface="Calibri"/>
                  <a:cs typeface="Calibri"/>
                  <a:sym typeface="Calibri"/>
                </a:rPr>
                <a:t>Developing new assets</a:t>
              </a:r>
              <a:endParaRPr/>
            </a:p>
          </p:txBody>
        </p:sp>
        <p:sp>
          <p:nvSpPr>
            <p:cNvPr id="96" name="Google Shape;96;p9"/>
            <p:cNvSpPr txBox="1"/>
            <p:nvPr/>
          </p:nvSpPr>
          <p:spPr>
            <a:xfrm>
              <a:off x="4667906" y="5062280"/>
              <a:ext cx="508473" cy="4770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500">
                  <a:solidFill>
                    <a:srgbClr val="E66D56"/>
                  </a:solidFill>
                  <a:latin typeface="Calibri"/>
                  <a:ea typeface="Calibri"/>
                  <a:cs typeface="Calibri"/>
                  <a:sym typeface="Calibri"/>
                </a:rPr>
                <a:t>05</a:t>
              </a:r>
              <a:endParaRPr b="1" sz="2500">
                <a:solidFill>
                  <a:srgbClr val="E66D5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97" name="Google Shape;97;p9"/>
          <p:cNvCxnSpPr/>
          <p:nvPr/>
        </p:nvCxnSpPr>
        <p:spPr>
          <a:xfrm>
            <a:off x="4729312" y="2300967"/>
            <a:ext cx="2573659" cy="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8" name="Google Shape;98;p9"/>
          <p:cNvCxnSpPr/>
          <p:nvPr/>
        </p:nvCxnSpPr>
        <p:spPr>
          <a:xfrm>
            <a:off x="4283968" y="3140968"/>
            <a:ext cx="2573659" cy="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9" name="Google Shape;99;p9"/>
          <p:cNvCxnSpPr/>
          <p:nvPr/>
        </p:nvCxnSpPr>
        <p:spPr>
          <a:xfrm>
            <a:off x="4264497" y="4015467"/>
            <a:ext cx="2573659" cy="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0" name="Google Shape;100;p9"/>
          <p:cNvCxnSpPr/>
          <p:nvPr/>
        </p:nvCxnSpPr>
        <p:spPr>
          <a:xfrm>
            <a:off x="4729312" y="4863192"/>
            <a:ext cx="2573659" cy="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888888"/>
        </a:solidFill>
      </p:bgPr>
    </p:bg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7"/>
          <p:cNvSpPr txBox="1"/>
          <p:nvPr>
            <p:ph type="title"/>
          </p:nvPr>
        </p:nvSpPr>
        <p:spPr>
          <a:xfrm>
            <a:off x="179512" y="25574"/>
            <a:ext cx="7661100" cy="79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Calibri"/>
              <a:buNone/>
            </a:pPr>
            <a:r>
              <a:rPr lang="en-US"/>
              <a:t>Results</a:t>
            </a:r>
            <a:endParaRPr/>
          </a:p>
        </p:txBody>
      </p:sp>
      <p:sp>
        <p:nvSpPr>
          <p:cNvPr id="258" name="Google Shape;258;p27"/>
          <p:cNvSpPr/>
          <p:nvPr/>
        </p:nvSpPr>
        <p:spPr>
          <a:xfrm>
            <a:off x="10575" y="898200"/>
            <a:ext cx="9144000" cy="5959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259" name="Google Shape;259;p27"/>
          <p:cNvGraphicFramePr/>
          <p:nvPr/>
        </p:nvGraphicFramePr>
        <p:xfrm>
          <a:off x="469375" y="1016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{99459204-C4D9-4F6C-93E1-3E6774C3E5C9}</a:tableStyleId>
              </a:tblPr>
              <a:tblGrid>
                <a:gridCol w="1421850"/>
                <a:gridCol w="1421850"/>
                <a:gridCol w="1658825"/>
                <a:gridCol w="1506475"/>
                <a:gridCol w="2217400"/>
              </a:tblGrid>
              <a:tr h="6810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40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Model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825" marB="63825" marR="63825" marL="638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40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A2C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825" marB="63825" marR="63825" marL="638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40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PPO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825" marB="63825" marR="63825" marL="638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40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TD3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825" marB="63825" marR="63825" marL="638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40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SAC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825" marB="63825" marR="63825" marL="638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9202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40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Annual return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825" marB="63825" marR="63825" marL="638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F1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40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1.058821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825" marB="63825" marR="63825" marL="638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F1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40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1.074517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825" marB="63825" marR="63825" marL="638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F1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40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1.014310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825" marB="63825" marR="63825" marL="638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F1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40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1.057710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825" marB="63825" marR="63825" marL="638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F1F5"/>
                    </a:solidFill>
                  </a:tcPr>
                </a:tc>
              </a:tr>
              <a:tr h="9202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40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Cumulative returns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825" marB="63825" marR="63825" marL="638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40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1.382808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825" marB="63825" marR="63825" marL="638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40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1.404666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825" marB="63825" marR="63825" marL="638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40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1.321004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825" marB="63825" marR="63825" marL="638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40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1.381261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825" marB="63825" marR="63825" marL="638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9202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40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Annual Volatility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825" marB="63825" marR="63825" marL="638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F1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40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0.245292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825" marB="63825" marR="63825" marL="638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F1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40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0.241528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825" marB="63825" marR="63825" marL="638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F1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40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0.234066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825" marB="63825" marR="63825" marL="638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F1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40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0.251107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825" marB="63825" marR="63825" marL="638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F1F5"/>
                    </a:solidFill>
                  </a:tcPr>
                </a:tc>
              </a:tr>
              <a:tr h="6810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40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Sharpe ratio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825" marB="63825" marR="63825" marL="638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40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3.070505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825" marB="63825" marR="63825" marL="638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40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3.146100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825" marB="63825" marR="63825" marL="638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40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3.112963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825" marB="63825" marR="63825" marL="638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40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3.003008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825" marB="63825" marR="63825" marL="638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6810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40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Stability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825" marB="63825" marR="63825" marL="638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F1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40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0.977314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825" marB="63825" marR="63825" marL="638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F1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40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0.978894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825" marB="63825" marR="63825" marL="638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F1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40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0.980532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825" marB="63825" marR="63825" marL="638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F1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40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0.973708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825" marB="63825" marR="63825" marL="638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F1F5"/>
                    </a:solidFill>
                  </a:tcPr>
                </a:tc>
              </a:tr>
              <a:tr h="9202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40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Max Drawdown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825" marB="63825" marR="63825" marL="638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40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-0.136333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825" marB="63825" marR="63825" marL="638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40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-0.130428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825" marB="63825" marR="63825" marL="638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40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-0.128370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825" marB="63825" marR="63825" marL="638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400"/>
                        </a:spcAft>
                        <a:buNone/>
                      </a:pPr>
                      <a:r>
                        <a:rPr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-0.144274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825" marB="63825" marR="63825" marL="638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888888"/>
        </a:solidFill>
      </p:bgPr>
    </p:bg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8"/>
          <p:cNvSpPr txBox="1"/>
          <p:nvPr>
            <p:ph type="title"/>
          </p:nvPr>
        </p:nvSpPr>
        <p:spPr>
          <a:xfrm>
            <a:off x="179512" y="25574"/>
            <a:ext cx="7661100" cy="79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Calibri"/>
              <a:buNone/>
            </a:pPr>
            <a:r>
              <a:rPr lang="en-US"/>
              <a:t>Results</a:t>
            </a:r>
            <a:endParaRPr/>
          </a:p>
        </p:txBody>
      </p:sp>
      <p:sp>
        <p:nvSpPr>
          <p:cNvPr id="265" name="Google Shape;265;p28"/>
          <p:cNvSpPr/>
          <p:nvPr/>
        </p:nvSpPr>
        <p:spPr>
          <a:xfrm>
            <a:off x="10575" y="898200"/>
            <a:ext cx="9144000" cy="5959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6" name="Google Shape;26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625" y="1268250"/>
            <a:ext cx="8286750" cy="521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888888"/>
        </a:solidFill>
      </p:bgPr>
    </p:bg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9"/>
          <p:cNvSpPr txBox="1"/>
          <p:nvPr>
            <p:ph type="title"/>
          </p:nvPr>
        </p:nvSpPr>
        <p:spPr>
          <a:xfrm>
            <a:off x="179512" y="25574"/>
            <a:ext cx="7661100" cy="79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Calibri"/>
              <a:buNone/>
            </a:pPr>
            <a:r>
              <a:rPr lang="en-US"/>
              <a:t>Results</a:t>
            </a:r>
            <a:endParaRPr/>
          </a:p>
        </p:txBody>
      </p:sp>
      <p:sp>
        <p:nvSpPr>
          <p:cNvPr id="272" name="Google Shape;272;p29"/>
          <p:cNvSpPr/>
          <p:nvPr/>
        </p:nvSpPr>
        <p:spPr>
          <a:xfrm>
            <a:off x="10575" y="898200"/>
            <a:ext cx="9144000" cy="5959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3" name="Google Shape;27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59186"/>
            <a:ext cx="9144000" cy="28164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1250" y="3696009"/>
            <a:ext cx="9144000" cy="28915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888888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0"/>
          <p:cNvSpPr txBox="1"/>
          <p:nvPr>
            <p:ph type="title"/>
          </p:nvPr>
        </p:nvSpPr>
        <p:spPr>
          <a:xfrm>
            <a:off x="179512" y="25574"/>
            <a:ext cx="7661100" cy="79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Calibri"/>
              <a:buNone/>
            </a:pPr>
            <a:r>
              <a:rPr lang="en-US"/>
              <a:t>Results</a:t>
            </a:r>
            <a:endParaRPr/>
          </a:p>
        </p:txBody>
      </p:sp>
      <p:sp>
        <p:nvSpPr>
          <p:cNvPr id="280" name="Google Shape;280;p30"/>
          <p:cNvSpPr/>
          <p:nvPr/>
        </p:nvSpPr>
        <p:spPr>
          <a:xfrm>
            <a:off x="10575" y="898200"/>
            <a:ext cx="9144000" cy="5959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1" name="Google Shape;28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75" y="1129626"/>
            <a:ext cx="9144000" cy="27600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30"/>
          <p:cNvPicPr preferRelativeResize="0"/>
          <p:nvPr/>
        </p:nvPicPr>
        <p:blipFill rotWithShape="1">
          <a:blip r:embed="rId4">
            <a:alphaModFix/>
          </a:blip>
          <a:srcRect b="0" l="833" r="0" t="0"/>
          <a:stretch/>
        </p:blipFill>
        <p:spPr>
          <a:xfrm>
            <a:off x="10575" y="3763400"/>
            <a:ext cx="9067801" cy="304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888888"/>
        </a:solidFill>
      </p:bgPr>
    </p:bg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1"/>
          <p:cNvSpPr txBox="1"/>
          <p:nvPr>
            <p:ph type="title"/>
          </p:nvPr>
        </p:nvSpPr>
        <p:spPr>
          <a:xfrm>
            <a:off x="179512" y="25574"/>
            <a:ext cx="7661100" cy="79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Calibri"/>
              <a:buNone/>
            </a:pPr>
            <a:r>
              <a:rPr lang="en-US"/>
              <a:t>Results</a:t>
            </a:r>
            <a:endParaRPr/>
          </a:p>
        </p:txBody>
      </p:sp>
      <p:sp>
        <p:nvSpPr>
          <p:cNvPr id="288" name="Google Shape;288;p31"/>
          <p:cNvSpPr/>
          <p:nvPr/>
        </p:nvSpPr>
        <p:spPr>
          <a:xfrm>
            <a:off x="10575" y="898200"/>
            <a:ext cx="9144000" cy="5959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9" name="Google Shape;28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700" y="1211100"/>
            <a:ext cx="8667750" cy="533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2"/>
          <p:cNvSpPr txBox="1"/>
          <p:nvPr/>
        </p:nvSpPr>
        <p:spPr>
          <a:xfrm>
            <a:off x="4707127" y="633550"/>
            <a:ext cx="4348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Future improvements</a:t>
            </a:r>
            <a:endParaRPr b="1" sz="3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95" name="Google Shape;295;p32"/>
          <p:cNvGrpSpPr/>
          <p:nvPr/>
        </p:nvGrpSpPr>
        <p:grpSpPr>
          <a:xfrm>
            <a:off x="4088128" y="2406898"/>
            <a:ext cx="3532673" cy="477000"/>
            <a:chOff x="4088128" y="2511961"/>
            <a:chExt cx="3532673" cy="477000"/>
          </a:xfrm>
        </p:grpSpPr>
        <p:sp>
          <p:nvSpPr>
            <p:cNvPr id="296" name="Google Shape;296;p32"/>
            <p:cNvSpPr txBox="1"/>
            <p:nvPr/>
          </p:nvSpPr>
          <p:spPr>
            <a:xfrm>
              <a:off x="4667901" y="2596469"/>
              <a:ext cx="29529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>
                  <a:solidFill>
                    <a:srgbClr val="595959"/>
                  </a:solidFill>
                  <a:latin typeface="Calibri"/>
                  <a:ea typeface="Calibri"/>
                  <a:cs typeface="Calibri"/>
                  <a:sym typeface="Calibri"/>
                </a:rPr>
                <a:t>More data</a:t>
              </a:r>
              <a:endParaRPr/>
            </a:p>
          </p:txBody>
        </p:sp>
        <p:sp>
          <p:nvSpPr>
            <p:cNvPr id="297" name="Google Shape;297;p32"/>
            <p:cNvSpPr txBox="1"/>
            <p:nvPr/>
          </p:nvSpPr>
          <p:spPr>
            <a:xfrm>
              <a:off x="4088128" y="2511961"/>
              <a:ext cx="508500" cy="47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500">
                  <a:solidFill>
                    <a:srgbClr val="E66D56"/>
                  </a:solidFill>
                  <a:latin typeface="Calibri"/>
                  <a:ea typeface="Calibri"/>
                  <a:cs typeface="Calibri"/>
                  <a:sym typeface="Calibri"/>
                </a:rPr>
                <a:t>02</a:t>
              </a:r>
              <a:endParaRPr b="1" sz="2500">
                <a:solidFill>
                  <a:srgbClr val="E66D5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98" name="Google Shape;298;p32"/>
          <p:cNvGrpSpPr/>
          <p:nvPr/>
        </p:nvGrpSpPr>
        <p:grpSpPr>
          <a:xfrm>
            <a:off x="3609497" y="3257004"/>
            <a:ext cx="3505523" cy="477000"/>
            <a:chOff x="3609497" y="3362067"/>
            <a:chExt cx="3505523" cy="477000"/>
          </a:xfrm>
        </p:grpSpPr>
        <p:sp>
          <p:nvSpPr>
            <p:cNvPr id="299" name="Google Shape;299;p32"/>
            <p:cNvSpPr txBox="1"/>
            <p:nvPr/>
          </p:nvSpPr>
          <p:spPr>
            <a:xfrm>
              <a:off x="4162120" y="3446600"/>
              <a:ext cx="29529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>
                  <a:solidFill>
                    <a:srgbClr val="595959"/>
                  </a:solidFill>
                  <a:latin typeface="Calibri"/>
                  <a:ea typeface="Calibri"/>
                  <a:cs typeface="Calibri"/>
                  <a:sym typeface="Calibri"/>
                </a:rPr>
                <a:t>Production</a:t>
              </a:r>
              <a:endParaRPr/>
            </a:p>
          </p:txBody>
        </p:sp>
        <p:sp>
          <p:nvSpPr>
            <p:cNvPr id="300" name="Google Shape;300;p32"/>
            <p:cNvSpPr txBox="1"/>
            <p:nvPr/>
          </p:nvSpPr>
          <p:spPr>
            <a:xfrm>
              <a:off x="3609497" y="3362067"/>
              <a:ext cx="508500" cy="47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500">
                  <a:solidFill>
                    <a:srgbClr val="E66D56"/>
                  </a:solidFill>
                  <a:latin typeface="Calibri"/>
                  <a:ea typeface="Calibri"/>
                  <a:cs typeface="Calibri"/>
                  <a:sym typeface="Calibri"/>
                </a:rPr>
                <a:t>03</a:t>
              </a:r>
              <a:endParaRPr b="1" sz="2500">
                <a:solidFill>
                  <a:srgbClr val="E66D5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01" name="Google Shape;301;p32"/>
          <p:cNvGrpSpPr/>
          <p:nvPr/>
        </p:nvGrpSpPr>
        <p:grpSpPr>
          <a:xfrm>
            <a:off x="4088128" y="4107110"/>
            <a:ext cx="3532672" cy="477000"/>
            <a:chOff x="4088128" y="4212173"/>
            <a:chExt cx="3532672" cy="477000"/>
          </a:xfrm>
        </p:grpSpPr>
        <p:sp>
          <p:nvSpPr>
            <p:cNvPr id="302" name="Google Shape;302;p32"/>
            <p:cNvSpPr txBox="1"/>
            <p:nvPr/>
          </p:nvSpPr>
          <p:spPr>
            <a:xfrm>
              <a:off x="4667900" y="4296774"/>
              <a:ext cx="29529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>
                  <a:solidFill>
                    <a:srgbClr val="595959"/>
                  </a:solidFill>
                  <a:latin typeface="Calibri"/>
                  <a:ea typeface="Calibri"/>
                  <a:cs typeface="Calibri"/>
                  <a:sym typeface="Calibri"/>
                </a:rPr>
                <a:t>Spoofing</a:t>
              </a:r>
              <a:endParaRPr b="1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3" name="Google Shape;303;p32"/>
            <p:cNvSpPr txBox="1"/>
            <p:nvPr/>
          </p:nvSpPr>
          <p:spPr>
            <a:xfrm>
              <a:off x="4088128" y="4212173"/>
              <a:ext cx="508500" cy="47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500">
                  <a:solidFill>
                    <a:srgbClr val="E66D56"/>
                  </a:solidFill>
                  <a:latin typeface="Calibri"/>
                  <a:ea typeface="Calibri"/>
                  <a:cs typeface="Calibri"/>
                  <a:sym typeface="Calibri"/>
                </a:rPr>
                <a:t>04</a:t>
              </a:r>
              <a:endParaRPr b="1" sz="2500">
                <a:solidFill>
                  <a:srgbClr val="E66D5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04" name="Google Shape;304;p32"/>
          <p:cNvGrpSpPr/>
          <p:nvPr/>
        </p:nvGrpSpPr>
        <p:grpSpPr>
          <a:xfrm>
            <a:off x="4667906" y="1556792"/>
            <a:ext cx="3505523" cy="477000"/>
            <a:chOff x="4667906" y="1661855"/>
            <a:chExt cx="3505523" cy="477000"/>
          </a:xfrm>
        </p:grpSpPr>
        <p:sp>
          <p:nvSpPr>
            <p:cNvPr id="305" name="Google Shape;305;p32"/>
            <p:cNvSpPr txBox="1"/>
            <p:nvPr/>
          </p:nvSpPr>
          <p:spPr>
            <a:xfrm>
              <a:off x="5220529" y="1748450"/>
              <a:ext cx="29529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>
                  <a:solidFill>
                    <a:srgbClr val="595959"/>
                  </a:solidFill>
                  <a:latin typeface="Calibri"/>
                  <a:ea typeface="Calibri"/>
                  <a:cs typeface="Calibri"/>
                  <a:sym typeface="Calibri"/>
                </a:rPr>
                <a:t>Model Market reaction</a:t>
              </a:r>
              <a:endParaRPr/>
            </a:p>
          </p:txBody>
        </p:sp>
        <p:sp>
          <p:nvSpPr>
            <p:cNvPr id="306" name="Google Shape;306;p32"/>
            <p:cNvSpPr txBox="1"/>
            <p:nvPr/>
          </p:nvSpPr>
          <p:spPr>
            <a:xfrm>
              <a:off x="4667906" y="1661855"/>
              <a:ext cx="508500" cy="47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500">
                  <a:solidFill>
                    <a:srgbClr val="E66D56"/>
                  </a:solidFill>
                  <a:latin typeface="Calibri"/>
                  <a:ea typeface="Calibri"/>
                  <a:cs typeface="Calibri"/>
                  <a:sym typeface="Calibri"/>
                </a:rPr>
                <a:t>01</a:t>
              </a:r>
              <a:endParaRPr b="1" sz="2500">
                <a:solidFill>
                  <a:srgbClr val="E66D5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07" name="Google Shape;307;p32"/>
          <p:cNvGrpSpPr/>
          <p:nvPr/>
        </p:nvGrpSpPr>
        <p:grpSpPr>
          <a:xfrm>
            <a:off x="4667906" y="4957217"/>
            <a:ext cx="3505523" cy="477000"/>
            <a:chOff x="4667906" y="5062280"/>
            <a:chExt cx="3505523" cy="477000"/>
          </a:xfrm>
        </p:grpSpPr>
        <p:sp>
          <p:nvSpPr>
            <p:cNvPr id="308" name="Google Shape;308;p32"/>
            <p:cNvSpPr txBox="1"/>
            <p:nvPr/>
          </p:nvSpPr>
          <p:spPr>
            <a:xfrm>
              <a:off x="5220529" y="5146838"/>
              <a:ext cx="29529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>
                  <a:solidFill>
                    <a:srgbClr val="595959"/>
                  </a:solidFill>
                  <a:latin typeface="Calibri"/>
                  <a:ea typeface="Calibri"/>
                  <a:cs typeface="Calibri"/>
                  <a:sym typeface="Calibri"/>
                </a:rPr>
                <a:t>Capital scaling</a:t>
              </a:r>
              <a:endParaRPr/>
            </a:p>
          </p:txBody>
        </p:sp>
        <p:sp>
          <p:nvSpPr>
            <p:cNvPr id="309" name="Google Shape;309;p32"/>
            <p:cNvSpPr txBox="1"/>
            <p:nvPr/>
          </p:nvSpPr>
          <p:spPr>
            <a:xfrm>
              <a:off x="4667906" y="5062280"/>
              <a:ext cx="508500" cy="47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500">
                  <a:solidFill>
                    <a:srgbClr val="E66D56"/>
                  </a:solidFill>
                  <a:latin typeface="Calibri"/>
                  <a:ea typeface="Calibri"/>
                  <a:cs typeface="Calibri"/>
                  <a:sym typeface="Calibri"/>
                </a:rPr>
                <a:t>05</a:t>
              </a:r>
              <a:endParaRPr b="1" sz="2500">
                <a:solidFill>
                  <a:srgbClr val="E66D5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310" name="Google Shape;310;p32"/>
          <p:cNvCxnSpPr/>
          <p:nvPr/>
        </p:nvCxnSpPr>
        <p:spPr>
          <a:xfrm>
            <a:off x="4729312" y="2300967"/>
            <a:ext cx="2573700" cy="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1" name="Google Shape;311;p32"/>
          <p:cNvCxnSpPr/>
          <p:nvPr/>
        </p:nvCxnSpPr>
        <p:spPr>
          <a:xfrm>
            <a:off x="4283968" y="3140968"/>
            <a:ext cx="2573700" cy="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2" name="Google Shape;312;p32"/>
          <p:cNvCxnSpPr/>
          <p:nvPr/>
        </p:nvCxnSpPr>
        <p:spPr>
          <a:xfrm>
            <a:off x="4264497" y="4015467"/>
            <a:ext cx="2573700" cy="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3" name="Google Shape;313;p32"/>
          <p:cNvCxnSpPr/>
          <p:nvPr/>
        </p:nvCxnSpPr>
        <p:spPr>
          <a:xfrm>
            <a:off x="4729312" y="4863192"/>
            <a:ext cx="2573700" cy="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3"/>
          <p:cNvSpPr txBox="1"/>
          <p:nvPr>
            <p:ph type="ctrTitle"/>
          </p:nvPr>
        </p:nvSpPr>
        <p:spPr>
          <a:xfrm>
            <a:off x="1547664" y="2780928"/>
            <a:ext cx="6048672" cy="12961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7000"/>
              <a:buFont typeface="Gulimche"/>
              <a:buNone/>
            </a:pPr>
            <a:r>
              <a:rPr lang="en-US">
                <a:solidFill>
                  <a:srgbClr val="E26852"/>
                </a:solidFill>
              </a:rPr>
              <a:t>T</a:t>
            </a:r>
            <a:r>
              <a:rPr lang="en-US"/>
              <a:t>HANK YOU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0"/>
          <p:cNvSpPr txBox="1"/>
          <p:nvPr/>
        </p:nvSpPr>
        <p:spPr>
          <a:xfrm>
            <a:off x="1691699" y="2502025"/>
            <a:ext cx="5760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Manual vs Electronic Trading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 txBox="1"/>
          <p:nvPr/>
        </p:nvSpPr>
        <p:spPr>
          <a:xfrm>
            <a:off x="1691699" y="1852475"/>
            <a:ext cx="5760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Participants</a:t>
            </a:r>
            <a:endParaRPr/>
          </a:p>
        </p:txBody>
      </p:sp>
      <p:sp>
        <p:nvSpPr>
          <p:cNvPr id="111" name="Google Shape;111;p11"/>
          <p:cNvSpPr txBox="1"/>
          <p:nvPr/>
        </p:nvSpPr>
        <p:spPr>
          <a:xfrm>
            <a:off x="1861500" y="2314175"/>
            <a:ext cx="5421000" cy="7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Institutions and big boys</a:t>
            </a:r>
            <a:endParaRPr sz="18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Retail investors</a:t>
            </a:r>
            <a:endParaRPr sz="18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2"/>
          <p:cNvSpPr txBox="1"/>
          <p:nvPr/>
        </p:nvSpPr>
        <p:spPr>
          <a:xfrm>
            <a:off x="1691699" y="1641125"/>
            <a:ext cx="5760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Bullish vs bearish markets</a:t>
            </a:r>
            <a:endParaRPr/>
          </a:p>
        </p:txBody>
      </p:sp>
      <p:sp>
        <p:nvSpPr>
          <p:cNvPr id="117" name="Google Shape;117;p12"/>
          <p:cNvSpPr txBox="1"/>
          <p:nvPr/>
        </p:nvSpPr>
        <p:spPr>
          <a:xfrm>
            <a:off x="1861500" y="2102825"/>
            <a:ext cx="5421000" cy="7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Stochastic and complex</a:t>
            </a:r>
            <a:endParaRPr sz="18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Portfolio Management (risk - diversification)</a:t>
            </a:r>
            <a:endParaRPr sz="18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8" name="Google Shape;118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09963" y="2883125"/>
            <a:ext cx="2724074" cy="1490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888888"/>
        </a:soli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3"/>
          <p:cNvSpPr txBox="1"/>
          <p:nvPr>
            <p:ph type="title"/>
          </p:nvPr>
        </p:nvSpPr>
        <p:spPr>
          <a:xfrm>
            <a:off x="179512" y="25574"/>
            <a:ext cx="7661196" cy="79690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Calibri"/>
              <a:buNone/>
            </a:pPr>
            <a:r>
              <a:rPr lang="en-US"/>
              <a:t>Developing Techniques</a:t>
            </a:r>
            <a:endParaRPr/>
          </a:p>
        </p:txBody>
      </p:sp>
      <p:sp>
        <p:nvSpPr>
          <p:cNvPr id="124" name="Google Shape;124;p13"/>
          <p:cNvSpPr/>
          <p:nvPr/>
        </p:nvSpPr>
        <p:spPr>
          <a:xfrm>
            <a:off x="10575" y="898200"/>
            <a:ext cx="9144000" cy="5959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5" name="Google Shape;12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75" y="1386360"/>
            <a:ext cx="9144000" cy="4983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888888"/>
        </a:solidFill>
      </p:bgPr>
    </p:bg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4"/>
          <p:cNvSpPr txBox="1"/>
          <p:nvPr>
            <p:ph type="title"/>
          </p:nvPr>
        </p:nvSpPr>
        <p:spPr>
          <a:xfrm>
            <a:off x="179512" y="25574"/>
            <a:ext cx="7661100" cy="79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Calibri"/>
              <a:buNone/>
            </a:pPr>
            <a:r>
              <a:rPr lang="en-US"/>
              <a:t>HFT and </a:t>
            </a:r>
            <a:r>
              <a:rPr lang="en-US"/>
              <a:t>Quantitative</a:t>
            </a:r>
            <a:r>
              <a:rPr lang="en-US"/>
              <a:t> “second wave”</a:t>
            </a:r>
            <a:endParaRPr/>
          </a:p>
        </p:txBody>
      </p:sp>
      <p:pic>
        <p:nvPicPr>
          <p:cNvPr id="131" name="Google Shape;13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16987"/>
            <a:ext cx="8839199" cy="4424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888888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5"/>
          <p:cNvSpPr txBox="1"/>
          <p:nvPr>
            <p:ph type="title"/>
          </p:nvPr>
        </p:nvSpPr>
        <p:spPr>
          <a:xfrm>
            <a:off x="179512" y="25574"/>
            <a:ext cx="7661100" cy="79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Calibri"/>
              <a:buNone/>
            </a:pPr>
            <a:r>
              <a:rPr lang="en-US"/>
              <a:t>Second Wave</a:t>
            </a:r>
            <a:endParaRPr/>
          </a:p>
        </p:txBody>
      </p:sp>
      <p:pic>
        <p:nvPicPr>
          <p:cNvPr id="137" name="Google Shape;13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0425" y="985324"/>
            <a:ext cx="8023155" cy="573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6"/>
          <p:cNvSpPr txBox="1"/>
          <p:nvPr/>
        </p:nvSpPr>
        <p:spPr>
          <a:xfrm>
            <a:off x="1691699" y="1641125"/>
            <a:ext cx="5760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Problem definition</a:t>
            </a:r>
            <a:endParaRPr/>
          </a:p>
        </p:txBody>
      </p:sp>
      <p:sp>
        <p:nvSpPr>
          <p:cNvPr id="143" name="Google Shape;143;p16"/>
          <p:cNvSpPr txBox="1"/>
          <p:nvPr/>
        </p:nvSpPr>
        <p:spPr>
          <a:xfrm>
            <a:off x="1861500" y="2102825"/>
            <a:ext cx="5421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Multi-stock Trading</a:t>
            </a:r>
            <a:endParaRPr sz="18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4" name="Google Shape;14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18250" y="2102825"/>
            <a:ext cx="3307500" cy="330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